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41"/>
  </p:notesMasterIdLst>
  <p:sldIdLst>
    <p:sldId id="314" r:id="rId2"/>
    <p:sldId id="256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6" r:id="rId29"/>
    <p:sldId id="287" r:id="rId30"/>
    <p:sldId id="288" r:id="rId31"/>
    <p:sldId id="289" r:id="rId32"/>
    <p:sldId id="290" r:id="rId33"/>
    <p:sldId id="293" r:id="rId34"/>
    <p:sldId id="294" r:id="rId35"/>
    <p:sldId id="295" r:id="rId36"/>
    <p:sldId id="296" r:id="rId37"/>
    <p:sldId id="302" r:id="rId38"/>
    <p:sldId id="310" r:id="rId39"/>
    <p:sldId id="311" r:id="rId40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2" y="10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AB8FDB-4267-4453-9F1A-0489A9EF023D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98D94E5-A160-43D8-9F36-788D8A82C494}">
      <dgm:prSet/>
      <dgm:spPr/>
      <dgm:t>
        <a:bodyPr/>
        <a:lstStyle/>
        <a:p>
          <a:r>
            <a:rPr lang="en-US" b="1"/>
            <a:t>Joshua C. Peterson, Joshua T.  Abbott, Thovmas L. Grifﬁths (P.A.G)</a:t>
          </a:r>
          <a:endParaRPr lang="en-US"/>
        </a:p>
      </dgm:t>
    </dgm:pt>
    <dgm:pt modelId="{87944262-B49E-4506-A831-FB95E4B1B7B6}" type="parTrans" cxnId="{4ED879D8-836E-4481-A6BF-63A29E74187C}">
      <dgm:prSet/>
      <dgm:spPr/>
      <dgm:t>
        <a:bodyPr/>
        <a:lstStyle/>
        <a:p>
          <a:endParaRPr lang="en-US"/>
        </a:p>
      </dgm:t>
    </dgm:pt>
    <dgm:pt modelId="{09A7CC31-1DA8-453D-9CDB-8EA3D1C9A54D}" type="sibTrans" cxnId="{4ED879D8-836E-4481-A6BF-63A29E74187C}">
      <dgm:prSet/>
      <dgm:spPr/>
      <dgm:t>
        <a:bodyPr/>
        <a:lstStyle/>
        <a:p>
          <a:endParaRPr lang="en-US"/>
        </a:p>
      </dgm:t>
    </dgm:pt>
    <dgm:pt modelId="{1EC33517-CC3A-49A2-8DA3-B75D5A78D68E}">
      <dgm:prSet/>
      <dgm:spPr/>
      <dgm:t>
        <a:bodyPr/>
        <a:lstStyle/>
        <a:p>
          <a:r>
            <a:rPr lang="en-US"/>
            <a:t>(w/ graphics from Ayşe Aybüke Durmaz, Homa Priya Tarigopula)</a:t>
          </a:r>
        </a:p>
      </dgm:t>
    </dgm:pt>
    <dgm:pt modelId="{9DB40EA8-931A-4B59-9A18-16A5C27FD238}" type="parTrans" cxnId="{D5E319A2-9308-4893-937F-D54B5909E7D9}">
      <dgm:prSet/>
      <dgm:spPr/>
      <dgm:t>
        <a:bodyPr/>
        <a:lstStyle/>
        <a:p>
          <a:endParaRPr lang="en-US"/>
        </a:p>
      </dgm:t>
    </dgm:pt>
    <dgm:pt modelId="{DB9570ED-4DF6-4C1C-85BE-2FE56391392F}" type="sibTrans" cxnId="{D5E319A2-9308-4893-937F-D54B5909E7D9}">
      <dgm:prSet/>
      <dgm:spPr/>
      <dgm:t>
        <a:bodyPr/>
        <a:lstStyle/>
        <a:p>
          <a:endParaRPr lang="en-US"/>
        </a:p>
      </dgm:t>
    </dgm:pt>
    <dgm:pt modelId="{66FFC778-F2B6-4348-AB58-6E6A8A327EFF}" type="pres">
      <dgm:prSet presAssocID="{60AB8FDB-4267-4453-9F1A-0489A9EF023D}" presName="vert0" presStyleCnt="0">
        <dgm:presLayoutVars>
          <dgm:dir/>
          <dgm:animOne val="branch"/>
          <dgm:animLvl val="lvl"/>
        </dgm:presLayoutVars>
      </dgm:prSet>
      <dgm:spPr/>
    </dgm:pt>
    <dgm:pt modelId="{184D2CB2-43E4-4028-AC66-43D108D8CF75}" type="pres">
      <dgm:prSet presAssocID="{998D94E5-A160-43D8-9F36-788D8A82C494}" presName="thickLine" presStyleLbl="alignNode1" presStyleIdx="0" presStyleCnt="2"/>
      <dgm:spPr/>
    </dgm:pt>
    <dgm:pt modelId="{BEB851D3-1450-4F8B-94A5-CBA30C005674}" type="pres">
      <dgm:prSet presAssocID="{998D94E5-A160-43D8-9F36-788D8A82C494}" presName="horz1" presStyleCnt="0"/>
      <dgm:spPr/>
    </dgm:pt>
    <dgm:pt modelId="{5B54763B-08B7-46D0-9B38-B662ECC101A7}" type="pres">
      <dgm:prSet presAssocID="{998D94E5-A160-43D8-9F36-788D8A82C494}" presName="tx1" presStyleLbl="revTx" presStyleIdx="0" presStyleCnt="2"/>
      <dgm:spPr/>
    </dgm:pt>
    <dgm:pt modelId="{3ADC85CF-DF95-4B1E-9548-3163BC94EDCE}" type="pres">
      <dgm:prSet presAssocID="{998D94E5-A160-43D8-9F36-788D8A82C494}" presName="vert1" presStyleCnt="0"/>
      <dgm:spPr/>
    </dgm:pt>
    <dgm:pt modelId="{7A8009E5-0973-4DF4-B2CF-247749AB1163}" type="pres">
      <dgm:prSet presAssocID="{1EC33517-CC3A-49A2-8DA3-B75D5A78D68E}" presName="thickLine" presStyleLbl="alignNode1" presStyleIdx="1" presStyleCnt="2"/>
      <dgm:spPr/>
    </dgm:pt>
    <dgm:pt modelId="{892BE0E6-02F8-4DB5-AD91-294F05FFC2AB}" type="pres">
      <dgm:prSet presAssocID="{1EC33517-CC3A-49A2-8DA3-B75D5A78D68E}" presName="horz1" presStyleCnt="0"/>
      <dgm:spPr/>
    </dgm:pt>
    <dgm:pt modelId="{719AAE8E-FA43-476F-88A3-88A4A6E6D818}" type="pres">
      <dgm:prSet presAssocID="{1EC33517-CC3A-49A2-8DA3-B75D5A78D68E}" presName="tx1" presStyleLbl="revTx" presStyleIdx="1" presStyleCnt="2"/>
      <dgm:spPr/>
    </dgm:pt>
    <dgm:pt modelId="{3EBBB51F-4F7C-4E4C-9AC1-79BC476E5E5A}" type="pres">
      <dgm:prSet presAssocID="{1EC33517-CC3A-49A2-8DA3-B75D5A78D68E}" presName="vert1" presStyleCnt="0"/>
      <dgm:spPr/>
    </dgm:pt>
  </dgm:ptLst>
  <dgm:cxnLst>
    <dgm:cxn modelId="{04994272-C79E-4705-8285-E9AB6F74CD1C}" type="presOf" srcId="{998D94E5-A160-43D8-9F36-788D8A82C494}" destId="{5B54763B-08B7-46D0-9B38-B662ECC101A7}" srcOrd="0" destOrd="0" presId="urn:microsoft.com/office/officeart/2008/layout/LinedList"/>
    <dgm:cxn modelId="{58B31081-3A00-424F-ACA1-4265690EE891}" type="presOf" srcId="{1EC33517-CC3A-49A2-8DA3-B75D5A78D68E}" destId="{719AAE8E-FA43-476F-88A3-88A4A6E6D818}" srcOrd="0" destOrd="0" presId="urn:microsoft.com/office/officeart/2008/layout/LinedList"/>
    <dgm:cxn modelId="{D5E319A2-9308-4893-937F-D54B5909E7D9}" srcId="{60AB8FDB-4267-4453-9F1A-0489A9EF023D}" destId="{1EC33517-CC3A-49A2-8DA3-B75D5A78D68E}" srcOrd="1" destOrd="0" parTransId="{9DB40EA8-931A-4B59-9A18-16A5C27FD238}" sibTransId="{DB9570ED-4DF6-4C1C-85BE-2FE56391392F}"/>
    <dgm:cxn modelId="{4ED879D8-836E-4481-A6BF-63A29E74187C}" srcId="{60AB8FDB-4267-4453-9F1A-0489A9EF023D}" destId="{998D94E5-A160-43D8-9F36-788D8A82C494}" srcOrd="0" destOrd="0" parTransId="{87944262-B49E-4506-A831-FB95E4B1B7B6}" sibTransId="{09A7CC31-1DA8-453D-9CDB-8EA3D1C9A54D}"/>
    <dgm:cxn modelId="{F465D0E4-274B-4466-B7E3-09A9B433430C}" type="presOf" srcId="{60AB8FDB-4267-4453-9F1A-0489A9EF023D}" destId="{66FFC778-F2B6-4348-AB58-6E6A8A327EFF}" srcOrd="0" destOrd="0" presId="urn:microsoft.com/office/officeart/2008/layout/LinedList"/>
    <dgm:cxn modelId="{B97CEBF9-54DE-4F52-9254-505BBE3EFC69}" type="presParOf" srcId="{66FFC778-F2B6-4348-AB58-6E6A8A327EFF}" destId="{184D2CB2-43E4-4028-AC66-43D108D8CF75}" srcOrd="0" destOrd="0" presId="urn:microsoft.com/office/officeart/2008/layout/LinedList"/>
    <dgm:cxn modelId="{119937C2-CA54-4078-84A9-C98E2C7E3B3D}" type="presParOf" srcId="{66FFC778-F2B6-4348-AB58-6E6A8A327EFF}" destId="{BEB851D3-1450-4F8B-94A5-CBA30C005674}" srcOrd="1" destOrd="0" presId="urn:microsoft.com/office/officeart/2008/layout/LinedList"/>
    <dgm:cxn modelId="{D9CA0651-A293-4112-BD56-60065BE8A133}" type="presParOf" srcId="{BEB851D3-1450-4F8B-94A5-CBA30C005674}" destId="{5B54763B-08B7-46D0-9B38-B662ECC101A7}" srcOrd="0" destOrd="0" presId="urn:microsoft.com/office/officeart/2008/layout/LinedList"/>
    <dgm:cxn modelId="{1AAC1BEA-8A44-4637-B29A-BB9AD4C70C56}" type="presParOf" srcId="{BEB851D3-1450-4F8B-94A5-CBA30C005674}" destId="{3ADC85CF-DF95-4B1E-9548-3163BC94EDCE}" srcOrd="1" destOrd="0" presId="urn:microsoft.com/office/officeart/2008/layout/LinedList"/>
    <dgm:cxn modelId="{08B86A2B-7123-4B7F-BDAF-DF24165B3387}" type="presParOf" srcId="{66FFC778-F2B6-4348-AB58-6E6A8A327EFF}" destId="{7A8009E5-0973-4DF4-B2CF-247749AB1163}" srcOrd="2" destOrd="0" presId="urn:microsoft.com/office/officeart/2008/layout/LinedList"/>
    <dgm:cxn modelId="{C58FCDC6-A18E-43AD-AB0A-60EAB51B7476}" type="presParOf" srcId="{66FFC778-F2B6-4348-AB58-6E6A8A327EFF}" destId="{892BE0E6-02F8-4DB5-AD91-294F05FFC2AB}" srcOrd="3" destOrd="0" presId="urn:microsoft.com/office/officeart/2008/layout/LinedList"/>
    <dgm:cxn modelId="{4C179BD8-A442-4A1C-8964-9967484419F7}" type="presParOf" srcId="{892BE0E6-02F8-4DB5-AD91-294F05FFC2AB}" destId="{719AAE8E-FA43-476F-88A3-88A4A6E6D818}" srcOrd="0" destOrd="0" presId="urn:microsoft.com/office/officeart/2008/layout/LinedList"/>
    <dgm:cxn modelId="{4F244DE7-63A9-40FA-B79F-82CA7B8542BC}" type="presParOf" srcId="{892BE0E6-02F8-4DB5-AD91-294F05FFC2AB}" destId="{3EBBB51F-4F7C-4E4C-9AC1-79BC476E5E5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2D3ED7-2502-4146-AF3E-38890F33F97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607BCEF-ABBF-44CB-9710-B1AC9317AD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</a:t>
          </a:r>
        </a:p>
      </dgm:t>
    </dgm:pt>
    <dgm:pt modelId="{5A1180A5-0346-4D96-8596-2BFCD95EE4A4}" type="parTrans" cxnId="{B1696FF4-C238-4BC5-B43A-ABEC0E739A99}">
      <dgm:prSet/>
      <dgm:spPr/>
      <dgm:t>
        <a:bodyPr/>
        <a:lstStyle/>
        <a:p>
          <a:endParaRPr lang="en-US"/>
        </a:p>
      </dgm:t>
    </dgm:pt>
    <dgm:pt modelId="{FA2CB57C-D1C5-4643-950F-C18B8856D919}" type="sibTrans" cxnId="{B1696FF4-C238-4BC5-B43A-ABEC0E739A99}">
      <dgm:prSet/>
      <dgm:spPr/>
      <dgm:t>
        <a:bodyPr/>
        <a:lstStyle/>
        <a:p>
          <a:endParaRPr lang="en-US"/>
        </a:p>
      </dgm:t>
    </dgm:pt>
    <dgm:pt modelId="{32489F31-E72F-4CE6-A61B-61E9B9038F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Aims</a:t>
          </a:r>
        </a:p>
      </dgm:t>
    </dgm:pt>
    <dgm:pt modelId="{E252173F-0156-4FA8-9C95-3844FD621C2E}" type="parTrans" cxnId="{1098E72F-A35A-46B3-8A4D-57781D5F40A5}">
      <dgm:prSet/>
      <dgm:spPr/>
      <dgm:t>
        <a:bodyPr/>
        <a:lstStyle/>
        <a:p>
          <a:endParaRPr lang="en-US"/>
        </a:p>
      </dgm:t>
    </dgm:pt>
    <dgm:pt modelId="{BABA9016-737D-4649-AA52-8046006F29FA}" type="sibTrans" cxnId="{1098E72F-A35A-46B3-8A4D-57781D5F40A5}">
      <dgm:prSet/>
      <dgm:spPr/>
      <dgm:t>
        <a:bodyPr/>
        <a:lstStyle/>
        <a:p>
          <a:endParaRPr lang="en-US"/>
        </a:p>
      </dgm:t>
    </dgm:pt>
    <dgm:pt modelId="{225674A2-D992-4960-AB52-28D86B934F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Evaluating the correspondence between representations</a:t>
          </a:r>
        </a:p>
      </dgm:t>
    </dgm:pt>
    <dgm:pt modelId="{24C5639A-A821-45DB-8B40-8084D9CCA908}" type="parTrans" cxnId="{0A7835D3-6E19-4553-B163-EC1EDBAEAD22}">
      <dgm:prSet/>
      <dgm:spPr/>
      <dgm:t>
        <a:bodyPr/>
        <a:lstStyle/>
        <a:p>
          <a:endParaRPr lang="en-US"/>
        </a:p>
      </dgm:t>
    </dgm:pt>
    <dgm:pt modelId="{3276981E-A6A0-4F61-BF46-82B31DBC7B64}" type="sibTrans" cxnId="{0A7835D3-6E19-4553-B163-EC1EDBAEAD22}">
      <dgm:prSet/>
      <dgm:spPr/>
      <dgm:t>
        <a:bodyPr/>
        <a:lstStyle/>
        <a:p>
          <a:endParaRPr lang="en-US"/>
        </a:p>
      </dgm:t>
    </dgm:pt>
    <dgm:pt modelId="{B4C0FD5D-2C7E-4EA3-B32B-86DED21663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Stimuli, Methods, Results, Analysis</a:t>
          </a:r>
        </a:p>
      </dgm:t>
    </dgm:pt>
    <dgm:pt modelId="{A6051028-8C8A-4310-8BAC-D53774546574}" type="parTrans" cxnId="{19456468-4165-4779-A8B2-8FB28F4CA677}">
      <dgm:prSet/>
      <dgm:spPr/>
      <dgm:t>
        <a:bodyPr/>
        <a:lstStyle/>
        <a:p>
          <a:endParaRPr lang="en-US"/>
        </a:p>
      </dgm:t>
    </dgm:pt>
    <dgm:pt modelId="{AA9A7F2E-6750-4DD9-8B16-83D1ADFD6C42}" type="sibTrans" cxnId="{19456468-4165-4779-A8B2-8FB28F4CA677}">
      <dgm:prSet/>
      <dgm:spPr/>
      <dgm:t>
        <a:bodyPr/>
        <a:lstStyle/>
        <a:p>
          <a:endParaRPr lang="en-US"/>
        </a:p>
      </dgm:t>
    </dgm:pt>
    <dgm:pt modelId="{E3271B7B-E164-4BFE-A837-D2B3EF341F33}" type="pres">
      <dgm:prSet presAssocID="{ED2D3ED7-2502-4146-AF3E-38890F33F972}" presName="root" presStyleCnt="0">
        <dgm:presLayoutVars>
          <dgm:dir/>
          <dgm:resizeHandles val="exact"/>
        </dgm:presLayoutVars>
      </dgm:prSet>
      <dgm:spPr/>
    </dgm:pt>
    <dgm:pt modelId="{46081578-F9D5-4639-AFEB-B8F67170E073}" type="pres">
      <dgm:prSet presAssocID="{7607BCEF-ABBF-44CB-9710-B1AC9317AD9C}" presName="compNode" presStyleCnt="0"/>
      <dgm:spPr/>
    </dgm:pt>
    <dgm:pt modelId="{0DD7EF96-D10D-4102-B865-8EF3FA6D9B7F}" type="pres">
      <dgm:prSet presAssocID="{7607BCEF-ABBF-44CB-9710-B1AC9317AD9C}" presName="bgRect" presStyleLbl="bgShp" presStyleIdx="0" presStyleCnt="3"/>
      <dgm:spPr/>
    </dgm:pt>
    <dgm:pt modelId="{D0F84E87-EE4F-4C3F-84AF-B6007C927027}" type="pres">
      <dgm:prSet presAssocID="{7607BCEF-ABBF-44CB-9710-B1AC9317AD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D34BFF08-179D-4494-8E84-D2EE4BA6CD9B}" type="pres">
      <dgm:prSet presAssocID="{7607BCEF-ABBF-44CB-9710-B1AC9317AD9C}" presName="spaceRect" presStyleCnt="0"/>
      <dgm:spPr/>
    </dgm:pt>
    <dgm:pt modelId="{5901466D-0447-4332-9C87-9F4C47E4EA00}" type="pres">
      <dgm:prSet presAssocID="{7607BCEF-ABBF-44CB-9710-B1AC9317AD9C}" presName="parTx" presStyleLbl="revTx" presStyleIdx="0" presStyleCnt="4">
        <dgm:presLayoutVars>
          <dgm:chMax val="0"/>
          <dgm:chPref val="0"/>
        </dgm:presLayoutVars>
      </dgm:prSet>
      <dgm:spPr/>
    </dgm:pt>
    <dgm:pt modelId="{6CC44E3B-698A-461B-9134-6B86B5F587FA}" type="pres">
      <dgm:prSet presAssocID="{FA2CB57C-D1C5-4643-950F-C18B8856D919}" presName="sibTrans" presStyleCnt="0"/>
      <dgm:spPr/>
    </dgm:pt>
    <dgm:pt modelId="{DDB29792-1CD0-4C10-95A4-B0D156406188}" type="pres">
      <dgm:prSet presAssocID="{32489F31-E72F-4CE6-A61B-61E9B9038FBB}" presName="compNode" presStyleCnt="0"/>
      <dgm:spPr/>
    </dgm:pt>
    <dgm:pt modelId="{10317CFC-7DAA-46A4-BE7F-0D38289EA64F}" type="pres">
      <dgm:prSet presAssocID="{32489F31-E72F-4CE6-A61B-61E9B9038FBB}" presName="bgRect" presStyleLbl="bgShp" presStyleIdx="1" presStyleCnt="3"/>
      <dgm:spPr/>
    </dgm:pt>
    <dgm:pt modelId="{36331529-1EF2-40FE-A385-70172E201A61}" type="pres">
      <dgm:prSet presAssocID="{32489F31-E72F-4CE6-A61B-61E9B9038F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A5F1E354-2FFA-4FB4-9F51-09497BB4B609}" type="pres">
      <dgm:prSet presAssocID="{32489F31-E72F-4CE6-A61B-61E9B9038FBB}" presName="spaceRect" presStyleCnt="0"/>
      <dgm:spPr/>
    </dgm:pt>
    <dgm:pt modelId="{85ABD7E2-CCAC-405D-9BD4-55D09A8A2B58}" type="pres">
      <dgm:prSet presAssocID="{32489F31-E72F-4CE6-A61B-61E9B9038FBB}" presName="parTx" presStyleLbl="revTx" presStyleIdx="1" presStyleCnt="4">
        <dgm:presLayoutVars>
          <dgm:chMax val="0"/>
          <dgm:chPref val="0"/>
        </dgm:presLayoutVars>
      </dgm:prSet>
      <dgm:spPr/>
    </dgm:pt>
    <dgm:pt modelId="{78232EE8-4C49-4690-92FC-7592F0799489}" type="pres">
      <dgm:prSet presAssocID="{BABA9016-737D-4649-AA52-8046006F29FA}" presName="sibTrans" presStyleCnt="0"/>
      <dgm:spPr/>
    </dgm:pt>
    <dgm:pt modelId="{3D38BDAD-35DE-42C0-8F21-7859ABAD8177}" type="pres">
      <dgm:prSet presAssocID="{225674A2-D992-4960-AB52-28D86B934F33}" presName="compNode" presStyleCnt="0"/>
      <dgm:spPr/>
    </dgm:pt>
    <dgm:pt modelId="{8ACBA286-0C53-4D40-9222-32F4E582F28E}" type="pres">
      <dgm:prSet presAssocID="{225674A2-D992-4960-AB52-28D86B934F33}" presName="bgRect" presStyleLbl="bgShp" presStyleIdx="2" presStyleCnt="3"/>
      <dgm:spPr/>
    </dgm:pt>
    <dgm:pt modelId="{502AD4F3-1E10-45CA-99AF-9A9CEB6AA85F}" type="pres">
      <dgm:prSet presAssocID="{225674A2-D992-4960-AB52-28D86B934F3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ent Urgent"/>
        </a:ext>
      </dgm:extLst>
    </dgm:pt>
    <dgm:pt modelId="{678DEA4B-21AA-4CCD-9A21-EFC579987906}" type="pres">
      <dgm:prSet presAssocID="{225674A2-D992-4960-AB52-28D86B934F33}" presName="spaceRect" presStyleCnt="0"/>
      <dgm:spPr/>
    </dgm:pt>
    <dgm:pt modelId="{3D5ED73B-23F4-46CB-84BA-4113D2E6DB00}" type="pres">
      <dgm:prSet presAssocID="{225674A2-D992-4960-AB52-28D86B934F33}" presName="parTx" presStyleLbl="revTx" presStyleIdx="2" presStyleCnt="4">
        <dgm:presLayoutVars>
          <dgm:chMax val="0"/>
          <dgm:chPref val="0"/>
        </dgm:presLayoutVars>
      </dgm:prSet>
      <dgm:spPr/>
    </dgm:pt>
    <dgm:pt modelId="{FD26C572-2EAA-4EB4-9142-A8C39E02501B}" type="pres">
      <dgm:prSet presAssocID="{225674A2-D992-4960-AB52-28D86B934F33}" presName="desTx" presStyleLbl="revTx" presStyleIdx="3" presStyleCnt="4">
        <dgm:presLayoutVars/>
      </dgm:prSet>
      <dgm:spPr/>
    </dgm:pt>
  </dgm:ptLst>
  <dgm:cxnLst>
    <dgm:cxn modelId="{5EC4F612-EE00-4F54-8815-5F20CCCC376B}" type="presOf" srcId="{B4C0FD5D-2C7E-4EA3-B32B-86DED21663C6}" destId="{FD26C572-2EAA-4EB4-9142-A8C39E02501B}" srcOrd="0" destOrd="0" presId="urn:microsoft.com/office/officeart/2018/2/layout/IconVerticalSolidList"/>
    <dgm:cxn modelId="{516ED517-C9E6-4301-A8D6-F7C382437B34}" type="presOf" srcId="{7607BCEF-ABBF-44CB-9710-B1AC9317AD9C}" destId="{5901466D-0447-4332-9C87-9F4C47E4EA00}" srcOrd="0" destOrd="0" presId="urn:microsoft.com/office/officeart/2018/2/layout/IconVerticalSolidList"/>
    <dgm:cxn modelId="{1098E72F-A35A-46B3-8A4D-57781D5F40A5}" srcId="{ED2D3ED7-2502-4146-AF3E-38890F33F972}" destId="{32489F31-E72F-4CE6-A61B-61E9B9038FBB}" srcOrd="1" destOrd="0" parTransId="{E252173F-0156-4FA8-9C95-3844FD621C2E}" sibTransId="{BABA9016-737D-4649-AA52-8046006F29FA}"/>
    <dgm:cxn modelId="{C641D231-4FA1-4682-8F72-82134A61F659}" type="presOf" srcId="{32489F31-E72F-4CE6-A61B-61E9B9038FBB}" destId="{85ABD7E2-CCAC-405D-9BD4-55D09A8A2B58}" srcOrd="0" destOrd="0" presId="urn:microsoft.com/office/officeart/2018/2/layout/IconVerticalSolidList"/>
    <dgm:cxn modelId="{19456468-4165-4779-A8B2-8FB28F4CA677}" srcId="{225674A2-D992-4960-AB52-28D86B934F33}" destId="{B4C0FD5D-2C7E-4EA3-B32B-86DED21663C6}" srcOrd="0" destOrd="0" parTransId="{A6051028-8C8A-4310-8BAC-D53774546574}" sibTransId="{AA9A7F2E-6750-4DD9-8B16-83D1ADFD6C42}"/>
    <dgm:cxn modelId="{A797DC49-FADB-47FB-AB2D-FFB2A701B616}" type="presOf" srcId="{225674A2-D992-4960-AB52-28D86B934F33}" destId="{3D5ED73B-23F4-46CB-84BA-4113D2E6DB00}" srcOrd="0" destOrd="0" presId="urn:microsoft.com/office/officeart/2018/2/layout/IconVerticalSolidList"/>
    <dgm:cxn modelId="{990113AC-DB83-48B7-992B-3A6E17A45423}" type="presOf" srcId="{ED2D3ED7-2502-4146-AF3E-38890F33F972}" destId="{E3271B7B-E164-4BFE-A837-D2B3EF341F33}" srcOrd="0" destOrd="0" presId="urn:microsoft.com/office/officeart/2018/2/layout/IconVerticalSolidList"/>
    <dgm:cxn modelId="{0A7835D3-6E19-4553-B163-EC1EDBAEAD22}" srcId="{ED2D3ED7-2502-4146-AF3E-38890F33F972}" destId="{225674A2-D992-4960-AB52-28D86B934F33}" srcOrd="2" destOrd="0" parTransId="{24C5639A-A821-45DB-8B40-8084D9CCA908}" sibTransId="{3276981E-A6A0-4F61-BF46-82B31DBC7B64}"/>
    <dgm:cxn modelId="{B1696FF4-C238-4BC5-B43A-ABEC0E739A99}" srcId="{ED2D3ED7-2502-4146-AF3E-38890F33F972}" destId="{7607BCEF-ABBF-44CB-9710-B1AC9317AD9C}" srcOrd="0" destOrd="0" parTransId="{5A1180A5-0346-4D96-8596-2BFCD95EE4A4}" sibTransId="{FA2CB57C-D1C5-4643-950F-C18B8856D919}"/>
    <dgm:cxn modelId="{80B858AD-0A66-4FF4-8E4A-0DB8B94B36DC}" type="presParOf" srcId="{E3271B7B-E164-4BFE-A837-D2B3EF341F33}" destId="{46081578-F9D5-4639-AFEB-B8F67170E073}" srcOrd="0" destOrd="0" presId="urn:microsoft.com/office/officeart/2018/2/layout/IconVerticalSolidList"/>
    <dgm:cxn modelId="{B88A8E95-0C14-4947-8F76-FF3F82C09C64}" type="presParOf" srcId="{46081578-F9D5-4639-AFEB-B8F67170E073}" destId="{0DD7EF96-D10D-4102-B865-8EF3FA6D9B7F}" srcOrd="0" destOrd="0" presId="urn:microsoft.com/office/officeart/2018/2/layout/IconVerticalSolidList"/>
    <dgm:cxn modelId="{54277A37-4173-4016-89EC-EB5042896814}" type="presParOf" srcId="{46081578-F9D5-4639-AFEB-B8F67170E073}" destId="{D0F84E87-EE4F-4C3F-84AF-B6007C927027}" srcOrd="1" destOrd="0" presId="urn:microsoft.com/office/officeart/2018/2/layout/IconVerticalSolidList"/>
    <dgm:cxn modelId="{9C09599F-45AC-422A-A764-8D48B60A7237}" type="presParOf" srcId="{46081578-F9D5-4639-AFEB-B8F67170E073}" destId="{D34BFF08-179D-4494-8E84-D2EE4BA6CD9B}" srcOrd="2" destOrd="0" presId="urn:microsoft.com/office/officeart/2018/2/layout/IconVerticalSolidList"/>
    <dgm:cxn modelId="{5F8BB0A4-7A66-4381-A72B-276CF7EBE02E}" type="presParOf" srcId="{46081578-F9D5-4639-AFEB-B8F67170E073}" destId="{5901466D-0447-4332-9C87-9F4C47E4EA00}" srcOrd="3" destOrd="0" presId="urn:microsoft.com/office/officeart/2018/2/layout/IconVerticalSolidList"/>
    <dgm:cxn modelId="{AAEADC44-1955-4C73-860B-0A209AE88BDB}" type="presParOf" srcId="{E3271B7B-E164-4BFE-A837-D2B3EF341F33}" destId="{6CC44E3B-698A-461B-9134-6B86B5F587FA}" srcOrd="1" destOrd="0" presId="urn:microsoft.com/office/officeart/2018/2/layout/IconVerticalSolidList"/>
    <dgm:cxn modelId="{49592547-16C6-4FA0-961B-E6ACB532F96B}" type="presParOf" srcId="{E3271B7B-E164-4BFE-A837-D2B3EF341F33}" destId="{DDB29792-1CD0-4C10-95A4-B0D156406188}" srcOrd="2" destOrd="0" presId="urn:microsoft.com/office/officeart/2018/2/layout/IconVerticalSolidList"/>
    <dgm:cxn modelId="{119B59B3-2193-44B3-873B-B5C499BE2648}" type="presParOf" srcId="{DDB29792-1CD0-4C10-95A4-B0D156406188}" destId="{10317CFC-7DAA-46A4-BE7F-0D38289EA64F}" srcOrd="0" destOrd="0" presId="urn:microsoft.com/office/officeart/2018/2/layout/IconVerticalSolidList"/>
    <dgm:cxn modelId="{99C3BE54-362D-42BC-825B-58AF70EC95E9}" type="presParOf" srcId="{DDB29792-1CD0-4C10-95A4-B0D156406188}" destId="{36331529-1EF2-40FE-A385-70172E201A61}" srcOrd="1" destOrd="0" presId="urn:microsoft.com/office/officeart/2018/2/layout/IconVerticalSolidList"/>
    <dgm:cxn modelId="{6859CA60-BB95-4BFA-88F3-FB5268CD1B37}" type="presParOf" srcId="{DDB29792-1CD0-4C10-95A4-B0D156406188}" destId="{A5F1E354-2FFA-4FB4-9F51-09497BB4B609}" srcOrd="2" destOrd="0" presId="urn:microsoft.com/office/officeart/2018/2/layout/IconVerticalSolidList"/>
    <dgm:cxn modelId="{73D3682D-F257-4147-B23A-891CFD5325CA}" type="presParOf" srcId="{DDB29792-1CD0-4C10-95A4-B0D156406188}" destId="{85ABD7E2-CCAC-405D-9BD4-55D09A8A2B58}" srcOrd="3" destOrd="0" presId="urn:microsoft.com/office/officeart/2018/2/layout/IconVerticalSolidList"/>
    <dgm:cxn modelId="{4EC36EFE-5CC7-4BE6-9C19-1E5CBB0C5B0B}" type="presParOf" srcId="{E3271B7B-E164-4BFE-A837-D2B3EF341F33}" destId="{78232EE8-4C49-4690-92FC-7592F0799489}" srcOrd="3" destOrd="0" presId="urn:microsoft.com/office/officeart/2018/2/layout/IconVerticalSolidList"/>
    <dgm:cxn modelId="{B589C6F4-C392-4600-BC34-FB37FB1EED27}" type="presParOf" srcId="{E3271B7B-E164-4BFE-A837-D2B3EF341F33}" destId="{3D38BDAD-35DE-42C0-8F21-7859ABAD8177}" srcOrd="4" destOrd="0" presId="urn:microsoft.com/office/officeart/2018/2/layout/IconVerticalSolidList"/>
    <dgm:cxn modelId="{2AEF191E-885E-4644-BEC1-0A8B26B8AFC7}" type="presParOf" srcId="{3D38BDAD-35DE-42C0-8F21-7859ABAD8177}" destId="{8ACBA286-0C53-4D40-9222-32F4E582F28E}" srcOrd="0" destOrd="0" presId="urn:microsoft.com/office/officeart/2018/2/layout/IconVerticalSolidList"/>
    <dgm:cxn modelId="{828FBF37-AF74-49DE-8864-3CD73E65236B}" type="presParOf" srcId="{3D38BDAD-35DE-42C0-8F21-7859ABAD8177}" destId="{502AD4F3-1E10-45CA-99AF-9A9CEB6AA85F}" srcOrd="1" destOrd="0" presId="urn:microsoft.com/office/officeart/2018/2/layout/IconVerticalSolidList"/>
    <dgm:cxn modelId="{396C2161-48EC-4837-BAAF-C8D1BAAF0438}" type="presParOf" srcId="{3D38BDAD-35DE-42C0-8F21-7859ABAD8177}" destId="{678DEA4B-21AA-4CCD-9A21-EFC579987906}" srcOrd="2" destOrd="0" presId="urn:microsoft.com/office/officeart/2018/2/layout/IconVerticalSolidList"/>
    <dgm:cxn modelId="{405B0947-5F01-4402-9719-3AEA65A74006}" type="presParOf" srcId="{3D38BDAD-35DE-42C0-8F21-7859ABAD8177}" destId="{3D5ED73B-23F4-46CB-84BA-4113D2E6DB00}" srcOrd="3" destOrd="0" presId="urn:microsoft.com/office/officeart/2018/2/layout/IconVerticalSolidList"/>
    <dgm:cxn modelId="{47685D0F-6220-44BE-9678-94F083AEB20E}" type="presParOf" srcId="{3D38BDAD-35DE-42C0-8F21-7859ABAD8177}" destId="{FD26C572-2EAA-4EB4-9142-A8C39E02501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4D2CB2-43E4-4028-AC66-43D108D8CF75}">
      <dsp:nvSpPr>
        <dsp:cNvPr id="0" name=""/>
        <dsp:cNvSpPr/>
      </dsp:nvSpPr>
      <dsp:spPr>
        <a:xfrm>
          <a:off x="0" y="0"/>
          <a:ext cx="49653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4763B-08B7-46D0-9B38-B662ECC101A7}">
      <dsp:nvSpPr>
        <dsp:cNvPr id="0" name=""/>
        <dsp:cNvSpPr/>
      </dsp:nvSpPr>
      <dsp:spPr>
        <a:xfrm>
          <a:off x="0" y="0"/>
          <a:ext cx="4965379" cy="141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Joshua C. Peterson, Joshua T.  Abbott, Thovmas L. Grifﬁths (P.A.G)</a:t>
          </a:r>
          <a:endParaRPr lang="en-US" sz="2800" kern="1200"/>
        </a:p>
      </dsp:txBody>
      <dsp:txXfrm>
        <a:off x="0" y="0"/>
        <a:ext cx="4965379" cy="1414878"/>
      </dsp:txXfrm>
    </dsp:sp>
    <dsp:sp modelId="{7A8009E5-0973-4DF4-B2CF-247749AB1163}">
      <dsp:nvSpPr>
        <dsp:cNvPr id="0" name=""/>
        <dsp:cNvSpPr/>
      </dsp:nvSpPr>
      <dsp:spPr>
        <a:xfrm>
          <a:off x="0" y="1414878"/>
          <a:ext cx="496537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AAE8E-FA43-476F-88A3-88A4A6E6D818}">
      <dsp:nvSpPr>
        <dsp:cNvPr id="0" name=""/>
        <dsp:cNvSpPr/>
      </dsp:nvSpPr>
      <dsp:spPr>
        <a:xfrm>
          <a:off x="0" y="1414878"/>
          <a:ext cx="4965379" cy="1414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(w/ graphics from Ayşe Aybüke Durmaz, Homa Priya Tarigopula)</a:t>
          </a:r>
        </a:p>
      </dsp:txBody>
      <dsp:txXfrm>
        <a:off x="0" y="1414878"/>
        <a:ext cx="4965379" cy="14148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7EF96-D10D-4102-B865-8EF3FA6D9B7F}">
      <dsp:nvSpPr>
        <dsp:cNvPr id="0" name=""/>
        <dsp:cNvSpPr/>
      </dsp:nvSpPr>
      <dsp:spPr>
        <a:xfrm>
          <a:off x="0" y="511"/>
          <a:ext cx="4683949" cy="1197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F84E87-EE4F-4C3F-84AF-B6007C927027}">
      <dsp:nvSpPr>
        <dsp:cNvPr id="0" name=""/>
        <dsp:cNvSpPr/>
      </dsp:nvSpPr>
      <dsp:spPr>
        <a:xfrm>
          <a:off x="362220" y="269932"/>
          <a:ext cx="658583" cy="6585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1466D-0447-4332-9C87-9F4C47E4EA00}">
      <dsp:nvSpPr>
        <dsp:cNvPr id="0" name=""/>
        <dsp:cNvSpPr/>
      </dsp:nvSpPr>
      <dsp:spPr>
        <a:xfrm>
          <a:off x="1383025" y="511"/>
          <a:ext cx="3300923" cy="1197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27" tIns="126727" rIns="126727" bIns="12672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Introduction</a:t>
          </a:r>
        </a:p>
      </dsp:txBody>
      <dsp:txXfrm>
        <a:off x="1383025" y="511"/>
        <a:ext cx="3300923" cy="1197424"/>
      </dsp:txXfrm>
    </dsp:sp>
    <dsp:sp modelId="{10317CFC-7DAA-46A4-BE7F-0D38289EA64F}">
      <dsp:nvSpPr>
        <dsp:cNvPr id="0" name=""/>
        <dsp:cNvSpPr/>
      </dsp:nvSpPr>
      <dsp:spPr>
        <a:xfrm>
          <a:off x="0" y="1497292"/>
          <a:ext cx="4683949" cy="1197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331529-1EF2-40FE-A385-70172E201A61}">
      <dsp:nvSpPr>
        <dsp:cNvPr id="0" name=""/>
        <dsp:cNvSpPr/>
      </dsp:nvSpPr>
      <dsp:spPr>
        <a:xfrm>
          <a:off x="362220" y="1766713"/>
          <a:ext cx="658583" cy="6585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ABD7E2-CCAC-405D-9BD4-55D09A8A2B58}">
      <dsp:nvSpPr>
        <dsp:cNvPr id="0" name=""/>
        <dsp:cNvSpPr/>
      </dsp:nvSpPr>
      <dsp:spPr>
        <a:xfrm>
          <a:off x="1383025" y="1497292"/>
          <a:ext cx="3300923" cy="1197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27" tIns="126727" rIns="126727" bIns="12672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Aims</a:t>
          </a:r>
        </a:p>
      </dsp:txBody>
      <dsp:txXfrm>
        <a:off x="1383025" y="1497292"/>
        <a:ext cx="3300923" cy="1197424"/>
      </dsp:txXfrm>
    </dsp:sp>
    <dsp:sp modelId="{8ACBA286-0C53-4D40-9222-32F4E582F28E}">
      <dsp:nvSpPr>
        <dsp:cNvPr id="0" name=""/>
        <dsp:cNvSpPr/>
      </dsp:nvSpPr>
      <dsp:spPr>
        <a:xfrm>
          <a:off x="0" y="2994073"/>
          <a:ext cx="4683949" cy="1197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2AD4F3-1E10-45CA-99AF-9A9CEB6AA85F}">
      <dsp:nvSpPr>
        <dsp:cNvPr id="0" name=""/>
        <dsp:cNvSpPr/>
      </dsp:nvSpPr>
      <dsp:spPr>
        <a:xfrm>
          <a:off x="362220" y="3263494"/>
          <a:ext cx="658583" cy="6585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ED73B-23F4-46CB-84BA-4113D2E6DB00}">
      <dsp:nvSpPr>
        <dsp:cNvPr id="0" name=""/>
        <dsp:cNvSpPr/>
      </dsp:nvSpPr>
      <dsp:spPr>
        <a:xfrm>
          <a:off x="1383025" y="2994073"/>
          <a:ext cx="2107777" cy="1197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27" tIns="126727" rIns="126727" bIns="12672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Evaluating the correspondence between representations</a:t>
          </a:r>
        </a:p>
      </dsp:txBody>
      <dsp:txXfrm>
        <a:off x="1383025" y="2994073"/>
        <a:ext cx="2107777" cy="1197424"/>
      </dsp:txXfrm>
    </dsp:sp>
    <dsp:sp modelId="{FD26C572-2EAA-4EB4-9142-A8C39E02501B}">
      <dsp:nvSpPr>
        <dsp:cNvPr id="0" name=""/>
        <dsp:cNvSpPr/>
      </dsp:nvSpPr>
      <dsp:spPr>
        <a:xfrm>
          <a:off x="3490802" y="2994073"/>
          <a:ext cx="1193146" cy="1197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27" tIns="126727" rIns="126727" bIns="126727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Stimuli, Methods, Results, Analysis</a:t>
          </a:r>
        </a:p>
      </dsp:txBody>
      <dsp:txXfrm>
        <a:off x="3490802" y="2994073"/>
        <a:ext cx="1193146" cy="1197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4EA30-5760-450D-BF29-CBD3C3F76A45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06BFB-2044-4960-87C3-BDCF9D4A7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06BFB-2044-4960-87C3-BDCF9D4A73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8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289C-48D9-41F0-BAFA-B94EEE13C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B7925-DC8C-4B10-8592-D7D187FBF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B54C1-88E4-4A34-9C11-25B674301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22447-1FC1-4857-98B5-0DB4F54B1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423ED-E996-481E-B6B0-EC7CB5749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5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BBDCD-D4DB-4CA9-AFCD-675E474B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5F773-20F5-4FC4-A8F5-7BBA693C5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33780-8166-42C4-8F22-E50130B78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8C56A-0D34-49BA-9353-F78FC96EC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A1991-86B7-4BC8-97CB-6B8076DF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1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57CED7-8E05-4822-8D70-CC22DE31D7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457E47-3E76-40EE-8B65-CEFCB0408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DC4D2-4725-4E75-9E95-D036DD0D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45C2D-E776-4348-B5D4-021C4E43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C0DAF-50BE-457C-A1BC-8482271D1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69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4" y="505856"/>
            <a:ext cx="8374551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6636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EB7C-50B1-4200-B212-E1177DB7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5567A-D95E-43EB-841A-EE9E8B18E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770A5-518B-4134-ACE9-45786F12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DAEF2-12C7-44F9-81EB-42455DFD4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BF9C8-34CE-485B-9CC4-A7A0E4B05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06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D1AF-711F-42EA-9653-BAA2F1A0A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6FB12-6726-45C3-90F4-8D442A14F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52870-3504-4B8D-8D14-E3A166ECB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67310-0DF2-49CD-A521-CF0D72E2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36919-B773-4781-86CE-794D7E3D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78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C6A42-32DA-4904-AAFC-F3DA52D3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EB2A0-AF32-4F71-8576-584269469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68EF6-9BFD-46DC-95DD-88DE48395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72098-6B49-4518-8798-25F8D3155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DE0D5-0A52-48B0-A0E8-C73F2E47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14851-DD23-48DC-B9C3-65A8D365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0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887B8-BEFA-4830-921C-43DD7FCB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FD99E-550E-4506-83E9-8894DA32E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D8F4EA-0D32-4E66-B173-DCD2FA273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4E340F-C414-4ACE-A559-4E4527A3B1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096F3A-3785-4E6A-975F-7090F2B1C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5969DA-B36C-4632-8C4C-9CC078B9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C05EA3-0216-4822-A3E0-4C57D0112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DAB95B-4D0D-4588-BB1F-6C0ED31B4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23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BB6C-929E-4D53-B31F-8C5A6E7F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A430BF-8694-4E5F-A673-99613AAC3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DE2C0-C781-493D-BCF4-7F5036535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150D5-57A4-455E-81E0-CB4DF9D1B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6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CA27AC-2466-413F-B5F1-D4B5B8A25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910461-9E07-4643-80B9-AB6042D2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81A47-08F0-4771-8E21-9D0D5AD46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74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1BDE-4E74-4076-95A3-278AE4E60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BACC1-5F97-45C9-A28A-E7C65AD39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4005B-FF71-429B-9AC8-D87EA48A5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45B08-B6E2-4822-82F7-671F3CE1E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5A76C-7009-4E51-B6D1-3CB4A229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B1C5E-DE52-46B6-928C-1DEE885B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78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48B07-9BAE-438E-A587-02DD18E8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6D2AEA-D59A-4F02-9229-B9890BEF18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7661A-7546-47BE-A80E-36E631219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E5682-F583-4829-94AA-81D284D43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23CB7-5456-4560-891A-11D704EA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F0578-8845-48B9-802D-0BD71767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5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A4D719-08D7-4DB0-9B62-7E454B99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71CB5-E33C-4536-ABE0-42C8CB41F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302C5-248D-4A9C-B40A-373F044E2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8A3AF-BEE7-48B1-86AA-FC0476644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56169-7338-4845-9F6F-F65C02FEC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73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ideo 9">
            <a:extLst>
              <a:ext uri="{FF2B5EF4-FFF2-40B4-BE49-F238E27FC236}">
                <a16:creationId xmlns:a16="http://schemas.microsoft.com/office/drawing/2014/main" id="{4D151C07-4BA7-4DA2-B57B-92A7F42BBD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/>
          <a:stretch/>
        </p:blipFill>
        <p:spPr>
          <a:xfrm>
            <a:off x="-2285" y="10"/>
            <a:ext cx="9143999" cy="514349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2960" y="244162"/>
            <a:ext cx="7543800" cy="2681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12065" marR="5080" algn="ctr" defTabSz="914400"/>
            <a:r>
              <a:rPr lang="en-US" sz="3900" spc="-10">
                <a:solidFill>
                  <a:srgbClr val="FFFFFF"/>
                </a:solidFill>
              </a:rPr>
              <a:t>Evaluating </a:t>
            </a:r>
            <a:r>
              <a:rPr lang="en-US" sz="3900" spc="-5">
                <a:solidFill>
                  <a:srgbClr val="FFFFFF"/>
                </a:solidFill>
              </a:rPr>
              <a:t>(and </a:t>
            </a:r>
            <a:r>
              <a:rPr lang="en-US" sz="3900" spc="-10">
                <a:solidFill>
                  <a:srgbClr val="FFFFFF"/>
                </a:solidFill>
              </a:rPr>
              <a:t>Improving) </a:t>
            </a:r>
            <a:r>
              <a:rPr lang="en-US" sz="3900" spc="-5">
                <a:solidFill>
                  <a:srgbClr val="FFFFFF"/>
                </a:solidFill>
              </a:rPr>
              <a:t>the  </a:t>
            </a:r>
            <a:r>
              <a:rPr lang="en-US" sz="3900" spc="-15">
                <a:solidFill>
                  <a:srgbClr val="FFFFFF"/>
                </a:solidFill>
              </a:rPr>
              <a:t>Correspondence </a:t>
            </a:r>
            <a:r>
              <a:rPr lang="en-US" sz="3900" spc="-10">
                <a:solidFill>
                  <a:srgbClr val="FFFFFF"/>
                </a:solidFill>
              </a:rPr>
              <a:t>Between </a:t>
            </a:r>
            <a:r>
              <a:rPr lang="en-US" sz="3900" spc="-5">
                <a:solidFill>
                  <a:srgbClr val="FFFFFF"/>
                </a:solidFill>
              </a:rPr>
              <a:t>Deep Neural  Networks </a:t>
            </a:r>
            <a:r>
              <a:rPr lang="en-US" sz="3900">
                <a:solidFill>
                  <a:srgbClr val="FFFFFF"/>
                </a:solidFill>
              </a:rPr>
              <a:t>and </a:t>
            </a:r>
            <a:r>
              <a:rPr lang="en-US" sz="3900" spc="-10">
                <a:solidFill>
                  <a:srgbClr val="FFFFFF"/>
                </a:solidFill>
              </a:rPr>
              <a:t>Human</a:t>
            </a:r>
            <a:r>
              <a:rPr lang="en-US" sz="3900" spc="-85">
                <a:solidFill>
                  <a:srgbClr val="FFFFFF"/>
                </a:solidFill>
              </a:rPr>
              <a:t> </a:t>
            </a:r>
            <a:r>
              <a:rPr lang="en-US" sz="3900" spc="-10">
                <a:solidFill>
                  <a:srgbClr val="FFFFFF"/>
                </a:solidFill>
              </a:rPr>
              <a:t>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313095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505756"/>
            <a:ext cx="2968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EF6B00"/>
                </a:solidFill>
                <a:latin typeface="Caladea"/>
                <a:cs typeface="Caladea"/>
              </a:rPr>
              <a:t>Comparing</a:t>
            </a:r>
            <a:r>
              <a:rPr sz="2400" b="1" spc="-75" dirty="0">
                <a:solidFill>
                  <a:srgbClr val="EF6B00"/>
                </a:solidFill>
                <a:latin typeface="Caladea"/>
                <a:cs typeface="Caladea"/>
              </a:rPr>
              <a:t> </a:t>
            </a:r>
            <a:r>
              <a:rPr sz="2400" b="1" spc="-5" dirty="0">
                <a:solidFill>
                  <a:srgbClr val="EF6B00"/>
                </a:solidFill>
                <a:latin typeface="Caladea"/>
                <a:cs typeface="Caladea"/>
              </a:rPr>
              <a:t>networks</a:t>
            </a:r>
            <a:endParaRPr sz="2400">
              <a:latin typeface="Caladea"/>
              <a:cs typeface="Calad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11588" y="1804552"/>
            <a:ext cx="2863850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Most classification networks  perform similarly, yet </a:t>
            </a:r>
            <a:r>
              <a:rPr sz="1800" b="1" spc="-5" dirty="0">
                <a:solidFill>
                  <a:srgbClr val="695D46"/>
                </a:solidFill>
                <a:latin typeface="Caladea"/>
                <a:cs typeface="Caladea"/>
              </a:rPr>
              <a:t>VGG is  slightly better on</a:t>
            </a:r>
            <a:r>
              <a:rPr sz="1800" b="1" spc="-50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1800" b="1" dirty="0">
                <a:solidFill>
                  <a:srgbClr val="695D46"/>
                </a:solidFill>
                <a:latin typeface="Caladea"/>
                <a:cs typeface="Caladea"/>
              </a:rPr>
              <a:t>average</a:t>
            </a:r>
            <a:r>
              <a:rPr sz="1800" dirty="0">
                <a:solidFill>
                  <a:srgbClr val="695D46"/>
                </a:solidFill>
                <a:latin typeface="Caladea"/>
                <a:cs typeface="Caladea"/>
              </a:rPr>
              <a:t>.</a:t>
            </a:r>
            <a:endParaRPr sz="1800">
              <a:latin typeface="Caladea"/>
              <a:cs typeface="Calad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5749" y="1266322"/>
            <a:ext cx="4816815" cy="3183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856"/>
            <a:ext cx="795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Evaluating the correspondence between</a:t>
            </a:r>
            <a:r>
              <a:rPr sz="2400" spc="-80" dirty="0"/>
              <a:t> </a:t>
            </a:r>
            <a:r>
              <a:rPr sz="2400" spc="-5" dirty="0"/>
              <a:t>representations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11699" y="945448"/>
            <a:ext cx="5728335" cy="382397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600"/>
              </a:spcBef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How to extract deep feature</a:t>
            </a:r>
            <a:r>
              <a:rPr sz="1800" spc="-20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representations??</a:t>
            </a:r>
            <a:endParaRPr sz="1800">
              <a:latin typeface="Caladea"/>
              <a:cs typeface="Caladea"/>
            </a:endParaRPr>
          </a:p>
          <a:p>
            <a:pPr marL="542290" marR="581025" indent="-367030">
              <a:lnSpc>
                <a:spcPct val="114599"/>
              </a:lnSpc>
              <a:spcBef>
                <a:spcPts val="1575"/>
              </a:spcBef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4 highly popular convolutional neural network  image</a:t>
            </a:r>
            <a:r>
              <a:rPr sz="1800" spc="-10" dirty="0">
                <a:solidFill>
                  <a:srgbClr val="695D46"/>
                </a:solidFill>
                <a:latin typeface="Caladea"/>
                <a:cs typeface="Caladea"/>
              </a:rPr>
              <a:t> classifiers</a:t>
            </a:r>
            <a:endParaRPr sz="1800">
              <a:latin typeface="Caladea"/>
              <a:cs typeface="Calade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95D46"/>
              </a:buClr>
              <a:buFont typeface="Arial"/>
              <a:buChar char="●"/>
            </a:pPr>
            <a:endParaRPr sz="1600">
              <a:latin typeface="Caladea"/>
              <a:cs typeface="Caladea"/>
            </a:endParaRPr>
          </a:p>
          <a:p>
            <a:pPr marL="1000125" lvl="1" indent="-336550">
              <a:lnSpc>
                <a:spcPct val="100000"/>
              </a:lnSpc>
              <a:buFont typeface="Arial"/>
              <a:buChar char="○"/>
              <a:tabLst>
                <a:tab pos="999490" algn="l"/>
                <a:tab pos="1000125" algn="l"/>
              </a:tabLst>
            </a:pPr>
            <a:r>
              <a:rPr sz="1400" spc="-5" dirty="0">
                <a:solidFill>
                  <a:srgbClr val="695D46"/>
                </a:solidFill>
                <a:latin typeface="Caladea"/>
                <a:cs typeface="Caladea"/>
              </a:rPr>
              <a:t>AlexNet</a:t>
            </a:r>
            <a:endParaRPr sz="1400">
              <a:latin typeface="Caladea"/>
              <a:cs typeface="Caladea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695D46"/>
              </a:buClr>
              <a:buFont typeface="Arial"/>
              <a:buChar char="○"/>
            </a:pPr>
            <a:endParaRPr sz="1550">
              <a:latin typeface="Caladea"/>
              <a:cs typeface="Caladea"/>
            </a:endParaRPr>
          </a:p>
          <a:p>
            <a:pPr marL="1000125" lvl="1" indent="-336550">
              <a:lnSpc>
                <a:spcPct val="100000"/>
              </a:lnSpc>
              <a:buFont typeface="Arial"/>
              <a:buChar char="○"/>
              <a:tabLst>
                <a:tab pos="999490" algn="l"/>
                <a:tab pos="1000125" algn="l"/>
              </a:tabLst>
            </a:pPr>
            <a:r>
              <a:rPr sz="1400" spc="-10" dirty="0">
                <a:solidFill>
                  <a:srgbClr val="695D46"/>
                </a:solidFill>
                <a:latin typeface="Caladea"/>
                <a:cs typeface="Caladea"/>
              </a:rPr>
              <a:t>VGG</a:t>
            </a:r>
            <a:endParaRPr sz="1400">
              <a:latin typeface="Caladea"/>
              <a:cs typeface="Caladea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695D46"/>
              </a:buClr>
              <a:buFont typeface="Arial"/>
              <a:buChar char="○"/>
            </a:pPr>
            <a:endParaRPr sz="1550">
              <a:latin typeface="Caladea"/>
              <a:cs typeface="Caladea"/>
            </a:endParaRPr>
          </a:p>
          <a:p>
            <a:pPr marL="1000125" lvl="1" indent="-336550">
              <a:lnSpc>
                <a:spcPct val="100000"/>
              </a:lnSpc>
              <a:buFont typeface="Arial"/>
              <a:buChar char="○"/>
              <a:tabLst>
                <a:tab pos="999490" algn="l"/>
                <a:tab pos="1000125" algn="l"/>
              </a:tabLst>
            </a:pPr>
            <a:r>
              <a:rPr sz="1400" spc="-10" dirty="0">
                <a:solidFill>
                  <a:srgbClr val="695D46"/>
                </a:solidFill>
                <a:latin typeface="Caladea"/>
                <a:cs typeface="Caladea"/>
              </a:rPr>
              <a:t>GoogLeNet</a:t>
            </a:r>
            <a:endParaRPr sz="1400">
              <a:latin typeface="Caladea"/>
              <a:cs typeface="Caladea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695D46"/>
              </a:buClr>
              <a:buFont typeface="Arial"/>
              <a:buChar char="○"/>
            </a:pPr>
            <a:endParaRPr sz="1550">
              <a:latin typeface="Caladea"/>
              <a:cs typeface="Caladea"/>
            </a:endParaRPr>
          </a:p>
          <a:p>
            <a:pPr marL="1000125" lvl="1" indent="-336550">
              <a:lnSpc>
                <a:spcPct val="100000"/>
              </a:lnSpc>
              <a:buFont typeface="Arial"/>
              <a:buChar char="○"/>
              <a:tabLst>
                <a:tab pos="999490" algn="l"/>
                <a:tab pos="1000125" algn="l"/>
              </a:tabLst>
            </a:pPr>
            <a:r>
              <a:rPr sz="1400" spc="-10" dirty="0">
                <a:solidFill>
                  <a:srgbClr val="695D46"/>
                </a:solidFill>
                <a:latin typeface="Caladea"/>
                <a:cs typeface="Caladea"/>
              </a:rPr>
              <a:t>ResNet</a:t>
            </a:r>
            <a:endParaRPr sz="1400">
              <a:latin typeface="Caladea"/>
              <a:cs typeface="Caladea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695D46"/>
              </a:buClr>
              <a:buFont typeface="Arial"/>
              <a:buChar char="○"/>
            </a:pPr>
            <a:endParaRPr sz="1250">
              <a:latin typeface="Caladea"/>
              <a:cs typeface="Caladea"/>
            </a:endParaRPr>
          </a:p>
          <a:p>
            <a:pPr marL="542290" marR="403225" indent="-367030">
              <a:lnSpc>
                <a:spcPct val="114599"/>
              </a:lnSpc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Extract </a:t>
            </a:r>
            <a:r>
              <a:rPr sz="1800" b="1" spc="-5" dirty="0">
                <a:solidFill>
                  <a:srgbClr val="695D46"/>
                </a:solidFill>
                <a:latin typeface="Caladea"/>
                <a:cs typeface="Caladea"/>
              </a:rPr>
              <a:t>only the activations at the final hidden  layer </a:t>
            </a: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of each network.</a:t>
            </a:r>
            <a:endParaRPr sz="1800">
              <a:latin typeface="Caladea"/>
              <a:cs typeface="Calade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16386" y="945448"/>
            <a:ext cx="2199005" cy="1616075"/>
            <a:chOff x="6716386" y="945448"/>
            <a:chExt cx="2199005" cy="1616075"/>
          </a:xfrm>
        </p:grpSpPr>
        <p:sp>
          <p:nvSpPr>
            <p:cNvPr id="5" name="object 5"/>
            <p:cNvSpPr/>
            <p:nvPr/>
          </p:nvSpPr>
          <p:spPr>
            <a:xfrm>
              <a:off x="6716386" y="945448"/>
              <a:ext cx="2198995" cy="11066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53584" y="1757833"/>
              <a:ext cx="85090" cy="756285"/>
            </a:xfrm>
            <a:custGeom>
              <a:avLst/>
              <a:gdLst/>
              <a:ahLst/>
              <a:cxnLst/>
              <a:rect l="l" t="t" r="r" b="b"/>
              <a:pathLst>
                <a:path w="85090" h="756285">
                  <a:moveTo>
                    <a:pt x="0" y="0"/>
                  </a:moveTo>
                  <a:lnTo>
                    <a:pt x="84549" y="755910"/>
                  </a:lnTo>
                </a:path>
              </a:pathLst>
            </a:custGeom>
            <a:ln w="9524">
              <a:solidFill>
                <a:srgbClr val="69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22484" y="2511994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20449" y="44699"/>
                  </a:moveTo>
                  <a:lnTo>
                    <a:pt x="0" y="3499"/>
                  </a:lnTo>
                  <a:lnTo>
                    <a:pt x="31274" y="0"/>
                  </a:lnTo>
                  <a:lnTo>
                    <a:pt x="20449" y="44699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22484" y="2511994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0" y="3499"/>
                  </a:moveTo>
                  <a:lnTo>
                    <a:pt x="20449" y="44699"/>
                  </a:lnTo>
                  <a:lnTo>
                    <a:pt x="31274" y="0"/>
                  </a:lnTo>
                  <a:lnTo>
                    <a:pt x="0" y="3499"/>
                  </a:lnTo>
                  <a:close/>
                </a:path>
              </a:pathLst>
            </a:custGeom>
            <a:ln w="9524">
              <a:solidFill>
                <a:srgbClr val="69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018011" y="2635432"/>
            <a:ext cx="1746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00FF"/>
                </a:solidFill>
                <a:latin typeface="Noto Sans"/>
                <a:cs typeface="Noto Sans"/>
              </a:rPr>
              <a:t>FEATURE</a:t>
            </a:r>
            <a:r>
              <a:rPr sz="1600" b="1" spc="-60" dirty="0">
                <a:solidFill>
                  <a:srgbClr val="0000FF"/>
                </a:solidFill>
                <a:latin typeface="Noto Sans"/>
                <a:cs typeface="Noto Sans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Noto Sans"/>
                <a:cs typeface="Noto Sans"/>
              </a:rPr>
              <a:t>MATRIX</a:t>
            </a:r>
            <a:endParaRPr sz="16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756"/>
            <a:ext cx="2968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Comparing</a:t>
            </a:r>
            <a:r>
              <a:rPr sz="2400" spc="-75" dirty="0"/>
              <a:t> </a:t>
            </a:r>
            <a:r>
              <a:rPr sz="2400" spc="-5" dirty="0"/>
              <a:t>networks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63549" y="1290203"/>
            <a:ext cx="3667125" cy="2540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7620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They examined performance at  each layer of the network,  including final class probabilities  and discrete</a:t>
            </a:r>
            <a:r>
              <a:rPr sz="1800" spc="-15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labels.</a:t>
            </a:r>
            <a:endParaRPr sz="1800">
              <a:latin typeface="Caladea"/>
              <a:cs typeface="Caladea"/>
            </a:endParaRPr>
          </a:p>
          <a:p>
            <a:pPr marL="379095" marR="5080" indent="-367030">
              <a:lnSpc>
                <a:spcPct val="114599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Performance climbs as the depth  of the network increases, but falls  off near the end when the final  classification outputs</a:t>
            </a:r>
            <a:r>
              <a:rPr sz="1800" spc="-20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near.</a:t>
            </a:r>
            <a:endParaRPr sz="1800">
              <a:latin typeface="Caladea"/>
              <a:cs typeface="Calade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68217" y="920398"/>
            <a:ext cx="5276215" cy="3486785"/>
            <a:chOff x="3868217" y="920398"/>
            <a:chExt cx="5276215" cy="3486785"/>
          </a:xfrm>
        </p:grpSpPr>
        <p:sp>
          <p:nvSpPr>
            <p:cNvPr id="5" name="object 5"/>
            <p:cNvSpPr/>
            <p:nvPr/>
          </p:nvSpPr>
          <p:spPr>
            <a:xfrm>
              <a:off x="3868217" y="920398"/>
              <a:ext cx="5275764" cy="31092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75038" y="4029691"/>
              <a:ext cx="4662999" cy="3769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756"/>
            <a:ext cx="2698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Layers of</a:t>
            </a:r>
            <a:r>
              <a:rPr sz="2400" spc="-85" dirty="0"/>
              <a:t> </a:t>
            </a:r>
            <a:r>
              <a:rPr sz="2400" spc="-5" dirty="0"/>
              <a:t>networks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63549" y="1290203"/>
            <a:ext cx="3412490" cy="2854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123825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For all datasets, the best layer  was the final hidden layer, as  opposed to the classification  layer.</a:t>
            </a:r>
            <a:endParaRPr sz="1800">
              <a:latin typeface="Caladea"/>
              <a:cs typeface="Caladea"/>
            </a:endParaRPr>
          </a:p>
          <a:p>
            <a:pPr marL="379095" marR="5080" indent="-367030">
              <a:lnSpc>
                <a:spcPct val="114599"/>
              </a:lnSpc>
              <a:buClr>
                <a:srgbClr val="695D46"/>
              </a:buClr>
              <a:buFont typeface="Arial"/>
              <a:buChar char="●"/>
              <a:tabLst>
                <a:tab pos="429259" algn="l"/>
                <a:tab pos="429895" algn="l"/>
              </a:tabLst>
            </a:pPr>
            <a:r>
              <a:rPr dirty="0"/>
              <a:t>	</a:t>
            </a: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This indicates that relatively  high-level, yet non-semantic  information is most relevant</a:t>
            </a:r>
            <a:r>
              <a:rPr sz="1800" spc="-85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to  the human judgments we  obtained.</a:t>
            </a:r>
            <a:endParaRPr sz="1800">
              <a:latin typeface="Caladea"/>
              <a:cs typeface="Calade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68217" y="920398"/>
            <a:ext cx="5276215" cy="3486785"/>
            <a:chOff x="3868217" y="920398"/>
            <a:chExt cx="5276215" cy="3486785"/>
          </a:xfrm>
        </p:grpSpPr>
        <p:sp>
          <p:nvSpPr>
            <p:cNvPr id="5" name="object 5"/>
            <p:cNvSpPr/>
            <p:nvPr/>
          </p:nvSpPr>
          <p:spPr>
            <a:xfrm>
              <a:off x="3868217" y="920398"/>
              <a:ext cx="5275764" cy="31092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75038" y="4029691"/>
              <a:ext cx="4662999" cy="3769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856"/>
            <a:ext cx="795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Evaluating the correspondence between</a:t>
            </a:r>
            <a:r>
              <a:rPr sz="2400" spc="-80" dirty="0"/>
              <a:t> </a:t>
            </a:r>
            <a:r>
              <a:rPr sz="2400" spc="-5" dirty="0"/>
              <a:t>representations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28224" y="1152422"/>
            <a:ext cx="2199005" cy="1811020"/>
            <a:chOff x="228224" y="1152422"/>
            <a:chExt cx="2199005" cy="1811020"/>
          </a:xfrm>
        </p:grpSpPr>
        <p:sp>
          <p:nvSpPr>
            <p:cNvPr id="4" name="object 4"/>
            <p:cNvSpPr/>
            <p:nvPr/>
          </p:nvSpPr>
          <p:spPr>
            <a:xfrm>
              <a:off x="228224" y="1152422"/>
              <a:ext cx="2198995" cy="11066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42322" y="1935433"/>
              <a:ext cx="154940" cy="1022985"/>
            </a:xfrm>
            <a:custGeom>
              <a:avLst/>
              <a:gdLst/>
              <a:ahLst/>
              <a:cxnLst/>
              <a:rect l="l" t="t" r="r" b="b"/>
              <a:pathLst>
                <a:path w="154940" h="1022985">
                  <a:moveTo>
                    <a:pt x="37102" y="1022860"/>
                  </a:moveTo>
                  <a:lnTo>
                    <a:pt x="0" y="971960"/>
                  </a:lnTo>
                  <a:lnTo>
                    <a:pt x="20774" y="973910"/>
                  </a:lnTo>
                  <a:lnTo>
                    <a:pt x="112927" y="0"/>
                  </a:lnTo>
                  <a:lnTo>
                    <a:pt x="154477" y="3899"/>
                  </a:lnTo>
                  <a:lnTo>
                    <a:pt x="62324" y="977810"/>
                  </a:lnTo>
                  <a:lnTo>
                    <a:pt x="83099" y="979760"/>
                  </a:lnTo>
                  <a:lnTo>
                    <a:pt x="37102" y="1022860"/>
                  </a:lnTo>
                  <a:close/>
                </a:path>
              </a:pathLst>
            </a:custGeom>
            <a:solidFill>
              <a:srgbClr val="B3A7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42322" y="1935433"/>
              <a:ext cx="154940" cy="1022985"/>
            </a:xfrm>
            <a:custGeom>
              <a:avLst/>
              <a:gdLst/>
              <a:ahLst/>
              <a:cxnLst/>
              <a:rect l="l" t="t" r="r" b="b"/>
              <a:pathLst>
                <a:path w="154940" h="1022985">
                  <a:moveTo>
                    <a:pt x="0" y="971960"/>
                  </a:moveTo>
                  <a:lnTo>
                    <a:pt x="20774" y="973910"/>
                  </a:lnTo>
                  <a:lnTo>
                    <a:pt x="112927" y="0"/>
                  </a:lnTo>
                  <a:lnTo>
                    <a:pt x="154477" y="3899"/>
                  </a:lnTo>
                  <a:lnTo>
                    <a:pt x="62324" y="977810"/>
                  </a:lnTo>
                  <a:lnTo>
                    <a:pt x="83099" y="979760"/>
                  </a:lnTo>
                  <a:lnTo>
                    <a:pt x="37102" y="1022860"/>
                  </a:lnTo>
                  <a:lnTo>
                    <a:pt x="0" y="971960"/>
                  </a:lnTo>
                  <a:close/>
                </a:path>
              </a:pathLst>
            </a:custGeom>
            <a:ln w="9524">
              <a:solidFill>
                <a:srgbClr val="69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01249" y="3137732"/>
            <a:ext cx="1746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00FF"/>
                </a:solidFill>
                <a:latin typeface="Noto Sans"/>
                <a:cs typeface="Noto Sans"/>
              </a:rPr>
              <a:t>FEATURE</a:t>
            </a:r>
            <a:r>
              <a:rPr sz="1600" b="1" spc="-60" dirty="0">
                <a:solidFill>
                  <a:srgbClr val="0000FF"/>
                </a:solidFill>
                <a:latin typeface="Noto Sans"/>
                <a:cs typeface="Noto Sans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Noto Sans"/>
                <a:cs typeface="Noto Sans"/>
              </a:rPr>
              <a:t>MATRIX</a:t>
            </a:r>
            <a:endParaRPr sz="1600">
              <a:latin typeface="Noto Sans"/>
              <a:cs typeface="Noto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30108" y="1674038"/>
            <a:ext cx="4040820" cy="2730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30290" y="3138757"/>
            <a:ext cx="965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FF0000"/>
                </a:solidFill>
                <a:latin typeface="Carlito"/>
                <a:cs typeface="Carlito"/>
              </a:rPr>
              <a:t>120</a:t>
            </a:r>
            <a:r>
              <a:rPr sz="1400" spc="-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400" spc="100" dirty="0">
                <a:solidFill>
                  <a:srgbClr val="FF0000"/>
                </a:solidFill>
                <a:latin typeface="Carlito"/>
                <a:cs typeface="Carlito"/>
              </a:rPr>
              <a:t>images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18664" y="1289974"/>
            <a:ext cx="5278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aladea"/>
                <a:cs typeface="Caladea"/>
              </a:rPr>
              <a:t>Multidimensional feature representation [ncol</a:t>
            </a:r>
            <a:r>
              <a:rPr sz="1800" spc="-45" dirty="0">
                <a:solidFill>
                  <a:srgbClr val="FF0000"/>
                </a:solidFill>
                <a:latin typeface="Caladea"/>
                <a:cs typeface="Caladea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adea"/>
                <a:cs typeface="Caladea"/>
              </a:rPr>
              <a:t>:4,096]</a:t>
            </a:r>
            <a:endParaRPr sz="18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856"/>
            <a:ext cx="795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Evaluating the correspondence between</a:t>
            </a:r>
            <a:r>
              <a:rPr sz="2400" spc="-80" dirty="0"/>
              <a:t> </a:t>
            </a:r>
            <a:r>
              <a:rPr sz="2400" spc="-5" dirty="0"/>
              <a:t>representations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469213" y="1160930"/>
            <a:ext cx="37115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695D46"/>
                </a:solidFill>
                <a:latin typeface="Noto Sans"/>
                <a:cs typeface="Noto Sans"/>
              </a:rPr>
              <a:t>Inner </a:t>
            </a:r>
            <a:r>
              <a:rPr sz="1800" b="1" spc="-5" dirty="0">
                <a:solidFill>
                  <a:srgbClr val="695D46"/>
                </a:solidFill>
                <a:latin typeface="Noto Sans"/>
                <a:cs typeface="Noto Sans"/>
              </a:rPr>
              <a:t>Product of Feature</a:t>
            </a:r>
            <a:r>
              <a:rPr sz="1800" b="1" spc="-65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800" b="1" spc="-5" dirty="0">
                <a:solidFill>
                  <a:srgbClr val="695D46"/>
                </a:solidFill>
                <a:latin typeface="Noto Sans"/>
                <a:cs typeface="Noto Sans"/>
              </a:rPr>
              <a:t>Matrix</a:t>
            </a:r>
            <a:r>
              <a:rPr lang="en-US" sz="1800" b="1" spc="-5" dirty="0">
                <a:solidFill>
                  <a:srgbClr val="695D46"/>
                </a:solidFill>
                <a:latin typeface="Noto Sans"/>
                <a:cs typeface="Noto Sans"/>
              </a:rPr>
              <a:t> produces a 120x120 similarity matrix</a:t>
            </a:r>
            <a:r>
              <a:rPr sz="1800" b="1" spc="-5" dirty="0">
                <a:solidFill>
                  <a:srgbClr val="695D46"/>
                </a:solidFill>
                <a:latin typeface="Noto Sans"/>
                <a:cs typeface="Noto Sans"/>
              </a:rPr>
              <a:t>:</a:t>
            </a:r>
            <a:endParaRPr sz="1800" dirty="0">
              <a:latin typeface="Noto Sans"/>
              <a:cs typeface="Noto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224" y="1152422"/>
            <a:ext cx="1755139" cy="1072515"/>
            <a:chOff x="228224" y="1152422"/>
            <a:chExt cx="1755139" cy="1072515"/>
          </a:xfrm>
        </p:grpSpPr>
        <p:sp>
          <p:nvSpPr>
            <p:cNvPr id="5" name="object 5"/>
            <p:cNvSpPr/>
            <p:nvPr/>
          </p:nvSpPr>
          <p:spPr>
            <a:xfrm>
              <a:off x="228224" y="1152422"/>
              <a:ext cx="1755071" cy="8832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2971" y="1745721"/>
              <a:ext cx="443865" cy="443865"/>
            </a:xfrm>
            <a:custGeom>
              <a:avLst/>
              <a:gdLst/>
              <a:ahLst/>
              <a:cxnLst/>
              <a:rect l="l" t="t" r="r" b="b"/>
              <a:pathLst>
                <a:path w="443865" h="443864">
                  <a:moveTo>
                    <a:pt x="443501" y="0"/>
                  </a:moveTo>
                  <a:lnTo>
                    <a:pt x="0" y="443776"/>
                  </a:lnTo>
                </a:path>
              </a:pathLst>
            </a:custGeom>
            <a:ln w="9524">
              <a:solidFill>
                <a:srgbClr val="69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2416" y="2178375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09" h="41910">
                  <a:moveTo>
                    <a:pt x="0" y="41694"/>
                  </a:moveTo>
                  <a:lnTo>
                    <a:pt x="19427" y="0"/>
                  </a:lnTo>
                  <a:lnTo>
                    <a:pt x="41684" y="22242"/>
                  </a:lnTo>
                  <a:lnTo>
                    <a:pt x="0" y="41694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2416" y="2178375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09" h="41910">
                  <a:moveTo>
                    <a:pt x="19427" y="0"/>
                  </a:moveTo>
                  <a:lnTo>
                    <a:pt x="0" y="41694"/>
                  </a:lnTo>
                  <a:lnTo>
                    <a:pt x="41684" y="22242"/>
                  </a:lnTo>
                  <a:lnTo>
                    <a:pt x="19427" y="0"/>
                  </a:lnTo>
                  <a:close/>
                </a:path>
              </a:pathLst>
            </a:custGeom>
            <a:ln w="9524">
              <a:solidFill>
                <a:srgbClr val="69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3024" y="2330347"/>
            <a:ext cx="1746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00FF"/>
                </a:solidFill>
                <a:latin typeface="Noto Sans"/>
                <a:cs typeface="Noto Sans"/>
              </a:rPr>
              <a:t>FEATURE</a:t>
            </a:r>
            <a:r>
              <a:rPr sz="1600" b="1" spc="-60" dirty="0">
                <a:solidFill>
                  <a:srgbClr val="0000FF"/>
                </a:solidFill>
                <a:latin typeface="Noto Sans"/>
                <a:cs typeface="Noto Sans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Noto Sans"/>
                <a:cs typeface="Noto Sans"/>
              </a:rPr>
              <a:t>MATRIX</a:t>
            </a:r>
            <a:endParaRPr sz="1600">
              <a:latin typeface="Noto Sans"/>
              <a:cs typeface="Noto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41359" y="2842936"/>
            <a:ext cx="2634392" cy="17800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52457" y="2878699"/>
            <a:ext cx="2530625" cy="1709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792092" y="2485962"/>
            <a:ext cx="16198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FF0000"/>
                </a:solidFill>
                <a:latin typeface="Noto Sans"/>
                <a:cs typeface="Noto Sans"/>
              </a:rPr>
              <a:t>F </a:t>
            </a:r>
            <a:r>
              <a:rPr sz="1700" b="1" spc="-5" dirty="0">
                <a:solidFill>
                  <a:srgbClr val="FF0000"/>
                </a:solidFill>
                <a:latin typeface="Noto Sans"/>
                <a:cs typeface="Noto Sans"/>
              </a:rPr>
              <a:t>= [120 </a:t>
            </a:r>
            <a:r>
              <a:rPr sz="1700" b="1" dirty="0">
                <a:solidFill>
                  <a:srgbClr val="FF0000"/>
                </a:solidFill>
                <a:latin typeface="Noto Sans"/>
                <a:cs typeface="Noto Sans"/>
              </a:rPr>
              <a:t>x</a:t>
            </a:r>
            <a:r>
              <a:rPr sz="1700" b="1" spc="-85" dirty="0">
                <a:solidFill>
                  <a:srgbClr val="FF0000"/>
                </a:solidFill>
                <a:latin typeface="Noto Sans"/>
                <a:cs typeface="Noto Sans"/>
              </a:rPr>
              <a:t> </a:t>
            </a:r>
            <a:r>
              <a:rPr sz="1700" b="1" spc="-10" dirty="0">
                <a:solidFill>
                  <a:srgbClr val="FF0000"/>
                </a:solidFill>
                <a:latin typeface="Noto Sans"/>
                <a:cs typeface="Noto Sans"/>
              </a:rPr>
              <a:t>4096]</a:t>
            </a:r>
            <a:endParaRPr sz="1700">
              <a:latin typeface="Noto Sans"/>
              <a:cs typeface="Noto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91811" y="2485454"/>
            <a:ext cx="1852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Noto Sans"/>
                <a:cs typeface="Noto Sans"/>
              </a:rPr>
              <a:t>F</a:t>
            </a:r>
            <a:r>
              <a:rPr sz="1800" b="1" baseline="30092" dirty="0">
                <a:solidFill>
                  <a:srgbClr val="FF0000"/>
                </a:solidFill>
                <a:latin typeface="Noto Sans"/>
                <a:cs typeface="Noto Sans"/>
              </a:rPr>
              <a:t>T </a:t>
            </a:r>
            <a:r>
              <a:rPr sz="1800" b="1" spc="-5" dirty="0">
                <a:solidFill>
                  <a:srgbClr val="FF0000"/>
                </a:solidFill>
                <a:latin typeface="Noto Sans"/>
                <a:cs typeface="Noto Sans"/>
              </a:rPr>
              <a:t>= </a:t>
            </a:r>
            <a:r>
              <a:rPr sz="1800" b="1" spc="-10" dirty="0">
                <a:solidFill>
                  <a:srgbClr val="FF0000"/>
                </a:solidFill>
                <a:latin typeface="Noto Sans"/>
                <a:cs typeface="Noto Sans"/>
              </a:rPr>
              <a:t>[4096 </a:t>
            </a:r>
            <a:r>
              <a:rPr sz="1800" b="1" dirty="0">
                <a:solidFill>
                  <a:srgbClr val="FF0000"/>
                </a:solidFill>
                <a:latin typeface="Noto Sans"/>
                <a:cs typeface="Noto Sans"/>
              </a:rPr>
              <a:t>x</a:t>
            </a:r>
            <a:r>
              <a:rPr sz="1800" b="1" spc="-215" dirty="0">
                <a:solidFill>
                  <a:srgbClr val="FF0000"/>
                </a:solidFill>
                <a:latin typeface="Noto Sans"/>
                <a:cs typeface="Noto Sans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Noto Sans"/>
                <a:cs typeface="Noto Sans"/>
              </a:rPr>
              <a:t>120]</a:t>
            </a:r>
            <a:endParaRPr sz="1800">
              <a:latin typeface="Noto Sans"/>
              <a:cs typeface="Noto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91677" y="3576405"/>
            <a:ext cx="386715" cy="349250"/>
            <a:chOff x="5291677" y="3576405"/>
            <a:chExt cx="386715" cy="349250"/>
          </a:xfrm>
        </p:grpSpPr>
        <p:sp>
          <p:nvSpPr>
            <p:cNvPr id="15" name="object 15"/>
            <p:cNvSpPr/>
            <p:nvPr/>
          </p:nvSpPr>
          <p:spPr>
            <a:xfrm>
              <a:off x="5296439" y="3581167"/>
              <a:ext cx="377190" cy="339725"/>
            </a:xfrm>
            <a:custGeom>
              <a:avLst/>
              <a:gdLst/>
              <a:ahLst/>
              <a:cxnLst/>
              <a:rect l="l" t="t" r="r" b="b"/>
              <a:pathLst>
                <a:path w="377189" h="339725">
                  <a:moveTo>
                    <a:pt x="304449" y="339374"/>
                  </a:moveTo>
                  <a:lnTo>
                    <a:pt x="188499" y="243549"/>
                  </a:lnTo>
                  <a:lnTo>
                    <a:pt x="72549" y="339374"/>
                  </a:lnTo>
                  <a:lnTo>
                    <a:pt x="0" y="251599"/>
                  </a:lnTo>
                  <a:lnTo>
                    <a:pt x="99124" y="169699"/>
                  </a:lnTo>
                  <a:lnTo>
                    <a:pt x="0" y="87774"/>
                  </a:lnTo>
                  <a:lnTo>
                    <a:pt x="72549" y="0"/>
                  </a:lnTo>
                  <a:lnTo>
                    <a:pt x="188499" y="95824"/>
                  </a:lnTo>
                  <a:lnTo>
                    <a:pt x="304449" y="0"/>
                  </a:lnTo>
                  <a:lnTo>
                    <a:pt x="376999" y="87774"/>
                  </a:lnTo>
                  <a:lnTo>
                    <a:pt x="277874" y="169699"/>
                  </a:lnTo>
                  <a:lnTo>
                    <a:pt x="376999" y="251599"/>
                  </a:lnTo>
                  <a:lnTo>
                    <a:pt x="304449" y="339374"/>
                  </a:lnTo>
                  <a:close/>
                </a:path>
              </a:pathLst>
            </a:custGeom>
            <a:solidFill>
              <a:srgbClr val="B3A7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96439" y="3581167"/>
              <a:ext cx="377190" cy="339725"/>
            </a:xfrm>
            <a:custGeom>
              <a:avLst/>
              <a:gdLst/>
              <a:ahLst/>
              <a:cxnLst/>
              <a:rect l="l" t="t" r="r" b="b"/>
              <a:pathLst>
                <a:path w="377189" h="339725">
                  <a:moveTo>
                    <a:pt x="0" y="87774"/>
                  </a:moveTo>
                  <a:lnTo>
                    <a:pt x="72549" y="0"/>
                  </a:lnTo>
                  <a:lnTo>
                    <a:pt x="188499" y="95824"/>
                  </a:lnTo>
                  <a:lnTo>
                    <a:pt x="304449" y="0"/>
                  </a:lnTo>
                  <a:lnTo>
                    <a:pt x="376999" y="87774"/>
                  </a:lnTo>
                  <a:lnTo>
                    <a:pt x="277874" y="169699"/>
                  </a:lnTo>
                  <a:lnTo>
                    <a:pt x="376999" y="251599"/>
                  </a:lnTo>
                  <a:lnTo>
                    <a:pt x="304449" y="339374"/>
                  </a:lnTo>
                  <a:lnTo>
                    <a:pt x="188499" y="243549"/>
                  </a:lnTo>
                  <a:lnTo>
                    <a:pt x="72549" y="339374"/>
                  </a:lnTo>
                  <a:lnTo>
                    <a:pt x="0" y="251599"/>
                  </a:lnTo>
                  <a:lnTo>
                    <a:pt x="99124" y="169699"/>
                  </a:lnTo>
                  <a:lnTo>
                    <a:pt x="0" y="87774"/>
                  </a:lnTo>
                  <a:close/>
                </a:path>
              </a:pathLst>
            </a:custGeom>
            <a:ln w="9524">
              <a:solidFill>
                <a:srgbClr val="69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856"/>
            <a:ext cx="795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Evaluating the correspondence between</a:t>
            </a:r>
            <a:r>
              <a:rPr sz="2400" spc="-80" dirty="0"/>
              <a:t> </a:t>
            </a:r>
            <a:r>
              <a:rPr sz="2400" spc="-5" dirty="0"/>
              <a:t>representations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84724" y="1330208"/>
            <a:ext cx="4093210" cy="1757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Results</a:t>
            </a:r>
            <a:r>
              <a:rPr sz="1800" spc="-10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:</a:t>
            </a:r>
            <a:endParaRPr sz="1800">
              <a:latin typeface="Caladea"/>
              <a:cs typeface="Caladea"/>
            </a:endParaRPr>
          </a:p>
          <a:p>
            <a:pPr marL="469265" marR="5080" indent="-367030">
              <a:lnSpc>
                <a:spcPct val="114599"/>
              </a:lnSpc>
              <a:spcBef>
                <a:spcPts val="157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computing the correlation between  the human similarity judgments and  the inner products computed in the  deep feature spaces. (both</a:t>
            </a:r>
            <a:r>
              <a:rPr sz="1800" spc="-45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1800" spc="-10" dirty="0">
                <a:solidFill>
                  <a:srgbClr val="695D46"/>
                </a:solidFill>
                <a:latin typeface="Caladea"/>
                <a:cs typeface="Caladea"/>
              </a:rPr>
              <a:t>120x120)</a:t>
            </a:r>
            <a:endParaRPr sz="1800">
              <a:latin typeface="Caladea"/>
              <a:cs typeface="Calad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22240" y="1430222"/>
            <a:ext cx="4210041" cy="2643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856"/>
            <a:ext cx="795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Evaluating the correspondence between</a:t>
            </a:r>
            <a:r>
              <a:rPr sz="2400" spc="-80" dirty="0"/>
              <a:t> </a:t>
            </a:r>
            <a:r>
              <a:rPr sz="2400" spc="-5" dirty="0"/>
              <a:t>representations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84724" y="1330208"/>
            <a:ext cx="4093210" cy="2385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Results</a:t>
            </a:r>
            <a:r>
              <a:rPr sz="1800" spc="-10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:</a:t>
            </a:r>
            <a:endParaRPr sz="1800">
              <a:latin typeface="Caladea"/>
              <a:cs typeface="Caladea"/>
            </a:endParaRPr>
          </a:p>
          <a:p>
            <a:pPr marL="469265" marR="5080" indent="-367030">
              <a:lnSpc>
                <a:spcPct val="114599"/>
              </a:lnSpc>
              <a:spcBef>
                <a:spcPts val="157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computing the correlation between  the human similarity judgments and  the inner products computed in the  deep feature spaces. (both</a:t>
            </a:r>
            <a:r>
              <a:rPr sz="1800" spc="-45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1800" spc="-10" dirty="0">
                <a:solidFill>
                  <a:srgbClr val="695D46"/>
                </a:solidFill>
                <a:latin typeface="Caladea"/>
                <a:cs typeface="Caladea"/>
              </a:rPr>
              <a:t>120x120)</a:t>
            </a:r>
            <a:endParaRPr sz="1800">
              <a:latin typeface="Caladea"/>
              <a:cs typeface="Caladea"/>
            </a:endParaRPr>
          </a:p>
          <a:p>
            <a:pPr marL="469265" marR="976630" indent="-367030">
              <a:lnSpc>
                <a:spcPct val="114599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VGG (best performing </a:t>
            </a:r>
            <a:r>
              <a:rPr sz="1800" spc="-10" dirty="0">
                <a:solidFill>
                  <a:srgbClr val="695D46"/>
                </a:solidFill>
                <a:latin typeface="Caladea"/>
                <a:cs typeface="Caladea"/>
              </a:rPr>
              <a:t>DNN  architecture)</a:t>
            </a:r>
            <a:endParaRPr sz="1800">
              <a:latin typeface="Caladea"/>
              <a:cs typeface="Calad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22240" y="1430222"/>
            <a:ext cx="4210041" cy="2643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856"/>
            <a:ext cx="795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Evaluating the correspondence between</a:t>
            </a:r>
            <a:r>
              <a:rPr sz="2400" spc="-80" dirty="0"/>
              <a:t> </a:t>
            </a:r>
            <a:r>
              <a:rPr sz="2400" spc="-5" dirty="0"/>
              <a:t>representations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84724" y="1330208"/>
            <a:ext cx="4223385" cy="332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Results</a:t>
            </a:r>
            <a:r>
              <a:rPr sz="1800" spc="-10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:</a:t>
            </a:r>
            <a:endParaRPr sz="1800">
              <a:latin typeface="Caladea"/>
              <a:cs typeface="Caladea"/>
            </a:endParaRPr>
          </a:p>
          <a:p>
            <a:pPr marL="469265" marR="135255" indent="-367030">
              <a:lnSpc>
                <a:spcPct val="114599"/>
              </a:lnSpc>
              <a:spcBef>
                <a:spcPts val="157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computing the correlation between  the human similarity judgments and  the inner products computed in the  deep feature spaces. (both</a:t>
            </a:r>
            <a:r>
              <a:rPr sz="1800" spc="-45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1800" spc="-10" dirty="0">
                <a:solidFill>
                  <a:srgbClr val="695D46"/>
                </a:solidFill>
                <a:latin typeface="Caladea"/>
                <a:cs typeface="Caladea"/>
              </a:rPr>
              <a:t>120x120)</a:t>
            </a:r>
            <a:endParaRPr sz="1800">
              <a:latin typeface="Caladea"/>
              <a:cs typeface="Caladea"/>
            </a:endParaRPr>
          </a:p>
          <a:p>
            <a:pPr marL="469265" marR="1106805" indent="-367030">
              <a:lnSpc>
                <a:spcPct val="114599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VGG (best performing </a:t>
            </a:r>
            <a:r>
              <a:rPr sz="1800" spc="-10" dirty="0">
                <a:solidFill>
                  <a:srgbClr val="695D46"/>
                </a:solidFill>
                <a:latin typeface="Caladea"/>
                <a:cs typeface="Caladea"/>
              </a:rPr>
              <a:t>DNN  architecture)</a:t>
            </a:r>
            <a:endParaRPr sz="1800">
              <a:latin typeface="Caladea"/>
              <a:cs typeface="Caladea"/>
            </a:endParaRPr>
          </a:p>
          <a:p>
            <a:pPr marL="469265" marR="5080" indent="-367030">
              <a:lnSpc>
                <a:spcPct val="114599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The raw deep representations </a:t>
            </a:r>
            <a:r>
              <a:rPr sz="1800" spc="-10" dirty="0">
                <a:solidFill>
                  <a:srgbClr val="695D46"/>
                </a:solidFill>
                <a:latin typeface="Caladea"/>
                <a:cs typeface="Caladea"/>
              </a:rPr>
              <a:t>provide  </a:t>
            </a:r>
            <a:r>
              <a:rPr sz="1800" dirty="0">
                <a:solidFill>
                  <a:srgbClr val="695D46"/>
                </a:solidFill>
                <a:latin typeface="Caladea"/>
                <a:cs typeface="Caladea"/>
              </a:rPr>
              <a:t>a </a:t>
            </a: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reasonable first approximation to  human similarity</a:t>
            </a:r>
            <a:r>
              <a:rPr sz="1800" spc="-15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judgments.</a:t>
            </a:r>
            <a:endParaRPr sz="1800">
              <a:latin typeface="Caladea"/>
              <a:cs typeface="Calad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22240" y="1430222"/>
            <a:ext cx="4210041" cy="2643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856"/>
            <a:ext cx="795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Evaluating the correspondence between</a:t>
            </a:r>
            <a:r>
              <a:rPr sz="2400" spc="-80" dirty="0"/>
              <a:t> </a:t>
            </a:r>
            <a:r>
              <a:rPr sz="2400" spc="-5" dirty="0"/>
              <a:t>representations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84724" y="1290203"/>
            <a:ext cx="7654925" cy="1986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To better understand how DNNs succeed and fail to reproduce the structure </a:t>
            </a:r>
            <a:r>
              <a:rPr sz="1800" spc="-10" dirty="0">
                <a:solidFill>
                  <a:srgbClr val="695D46"/>
                </a:solidFill>
                <a:latin typeface="Caladea"/>
                <a:cs typeface="Caladea"/>
              </a:rPr>
              <a:t>of  </a:t>
            </a: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psychological representations, they applied two classic psychological</a:t>
            </a:r>
            <a:r>
              <a:rPr sz="1800" spc="-25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1800" spc="-10" dirty="0">
                <a:solidFill>
                  <a:srgbClr val="695D46"/>
                </a:solidFill>
                <a:latin typeface="Caladea"/>
                <a:cs typeface="Caladea"/>
              </a:rPr>
              <a:t>tools:</a:t>
            </a:r>
            <a:endParaRPr sz="1800">
              <a:latin typeface="Caladea"/>
              <a:cs typeface="Calade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Caladea"/>
              <a:cs typeface="Caladea"/>
            </a:endParaRPr>
          </a:p>
          <a:p>
            <a:pPr marL="469900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non-metric multidimensional</a:t>
            </a:r>
            <a:r>
              <a:rPr sz="1800" spc="-10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scaling</a:t>
            </a:r>
            <a:endParaRPr sz="1800">
              <a:latin typeface="Caladea"/>
              <a:cs typeface="Caladea"/>
            </a:endParaRPr>
          </a:p>
          <a:p>
            <a:pPr marL="927100" lvl="1" indent="-336550">
              <a:lnSpc>
                <a:spcPct val="100000"/>
              </a:lnSpc>
              <a:spcBef>
                <a:spcPts val="330"/>
              </a:spcBef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sz="1400" spc="-5" dirty="0">
                <a:solidFill>
                  <a:srgbClr val="695D46"/>
                </a:solidFill>
                <a:latin typeface="Caladea"/>
                <a:cs typeface="Caladea"/>
              </a:rPr>
              <a:t>converts similarities into </a:t>
            </a:r>
            <a:r>
              <a:rPr sz="1400" dirty="0">
                <a:solidFill>
                  <a:srgbClr val="695D46"/>
                </a:solidFill>
                <a:latin typeface="Caladea"/>
                <a:cs typeface="Caladea"/>
              </a:rPr>
              <a:t>a </a:t>
            </a:r>
            <a:r>
              <a:rPr sz="1400" spc="-5" dirty="0">
                <a:solidFill>
                  <a:srgbClr val="695D46"/>
                </a:solidFill>
                <a:latin typeface="Caladea"/>
                <a:cs typeface="Caladea"/>
              </a:rPr>
              <a:t>spatial</a:t>
            </a:r>
            <a:r>
              <a:rPr sz="1400" spc="-15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1400" spc="-10" dirty="0">
                <a:solidFill>
                  <a:srgbClr val="695D46"/>
                </a:solidFill>
                <a:latin typeface="Caladea"/>
                <a:cs typeface="Caladea"/>
              </a:rPr>
              <a:t>representation</a:t>
            </a:r>
            <a:endParaRPr sz="1400">
              <a:latin typeface="Caladea"/>
              <a:cs typeface="Caladea"/>
            </a:endParaRPr>
          </a:p>
          <a:p>
            <a:pPr marL="469900" indent="-367030">
              <a:lnSpc>
                <a:spcPct val="100000"/>
              </a:lnSpc>
              <a:spcBef>
                <a:spcPts val="254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hierarchical</a:t>
            </a:r>
            <a:r>
              <a:rPr sz="1800" spc="-10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clustering</a:t>
            </a:r>
            <a:endParaRPr sz="1800">
              <a:latin typeface="Caladea"/>
              <a:cs typeface="Caladea"/>
            </a:endParaRPr>
          </a:p>
          <a:p>
            <a:pPr marL="927100" lvl="1" indent="-336550">
              <a:lnSpc>
                <a:spcPct val="100000"/>
              </a:lnSpc>
              <a:spcBef>
                <a:spcPts val="330"/>
              </a:spcBef>
              <a:buFont typeface="Arial"/>
              <a:buChar char="○"/>
              <a:tabLst>
                <a:tab pos="926465" algn="l"/>
                <a:tab pos="927100" algn="l"/>
              </a:tabLst>
            </a:pPr>
            <a:r>
              <a:rPr sz="1400" spc="-5" dirty="0">
                <a:solidFill>
                  <a:srgbClr val="695D46"/>
                </a:solidFill>
                <a:latin typeface="Caladea"/>
                <a:cs typeface="Caladea"/>
              </a:rPr>
              <a:t>produces </a:t>
            </a:r>
            <a:r>
              <a:rPr sz="1400" dirty="0">
                <a:solidFill>
                  <a:srgbClr val="695D46"/>
                </a:solidFill>
                <a:latin typeface="Caladea"/>
                <a:cs typeface="Caladea"/>
              </a:rPr>
              <a:t>a </a:t>
            </a:r>
            <a:r>
              <a:rPr sz="1400" spc="-5" dirty="0">
                <a:solidFill>
                  <a:srgbClr val="695D46"/>
                </a:solidFill>
                <a:latin typeface="Caladea"/>
                <a:cs typeface="Caladea"/>
              </a:rPr>
              <a:t>tree structure</a:t>
            </a:r>
            <a:r>
              <a:rPr sz="1400" spc="-15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1400" spc="-10" dirty="0">
                <a:solidFill>
                  <a:srgbClr val="695D46"/>
                </a:solidFill>
                <a:latin typeface="Caladea"/>
                <a:cs typeface="Caladea"/>
              </a:rPr>
              <a:t>(dendrogram)</a:t>
            </a:r>
            <a:endParaRPr sz="14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AD03794-2AB2-4792-AFAF-B3375C6D4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11" b="5119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graphicFrame>
        <p:nvGraphicFramePr>
          <p:cNvPr id="13" name="object 9">
            <a:extLst>
              <a:ext uri="{FF2B5EF4-FFF2-40B4-BE49-F238E27FC236}">
                <a16:creationId xmlns:a16="http://schemas.microsoft.com/office/drawing/2014/main" id="{E822C6DE-16F5-4B04-81CE-2DA9E031D8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8593543"/>
              </p:ext>
            </p:extLst>
          </p:nvPr>
        </p:nvGraphicFramePr>
        <p:xfrm>
          <a:off x="445581" y="1591322"/>
          <a:ext cx="4965379" cy="2829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514350"/>
            <a:ext cx="7467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2434" algn="l"/>
              </a:tabLst>
            </a:pPr>
            <a:r>
              <a:rPr sz="1800" spc="100" dirty="0">
                <a:solidFill>
                  <a:srgbClr val="695D46"/>
                </a:solidFill>
                <a:latin typeface="Carlito"/>
                <a:cs typeface="Carlito"/>
              </a:rPr>
              <a:t>Multidimensional</a:t>
            </a:r>
            <a:r>
              <a:rPr sz="1800" spc="3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05" dirty="0">
                <a:solidFill>
                  <a:srgbClr val="695D46"/>
                </a:solidFill>
                <a:latin typeface="Carlito"/>
                <a:cs typeface="Carlito"/>
              </a:rPr>
              <a:t>Scaling</a:t>
            </a:r>
            <a:r>
              <a:rPr lang="en-US" sz="1800" spc="105" dirty="0">
                <a:solidFill>
                  <a:srgbClr val="695D46"/>
                </a:solidFill>
                <a:latin typeface="Carlito"/>
                <a:cs typeface="Carlito"/>
              </a:rPr>
              <a:t>: from relative distances of n elements to a map of relative distances in 2* dimensions.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48004" y="1768203"/>
            <a:ext cx="5126655" cy="2800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856"/>
            <a:ext cx="795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Evaluating the correspondence between</a:t>
            </a:r>
            <a:r>
              <a:rPr sz="2400" spc="-80" dirty="0"/>
              <a:t> </a:t>
            </a:r>
            <a:r>
              <a:rPr sz="2400" spc="-5" dirty="0"/>
              <a:t>representations</a:t>
            </a:r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981298" y="1048622"/>
            <a:ext cx="6997410" cy="3470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505856"/>
            <a:ext cx="795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EF6B00"/>
                </a:solidFill>
                <a:latin typeface="Caladea"/>
                <a:cs typeface="Caladea"/>
              </a:rPr>
              <a:t>Evaluating the correspondence between</a:t>
            </a:r>
            <a:r>
              <a:rPr sz="2400" b="1" spc="-80" dirty="0">
                <a:solidFill>
                  <a:srgbClr val="EF6B00"/>
                </a:solidFill>
                <a:latin typeface="Caladea"/>
                <a:cs typeface="Caladea"/>
              </a:rPr>
              <a:t> </a:t>
            </a:r>
            <a:r>
              <a:rPr sz="2400" b="1" spc="-5" dirty="0">
                <a:solidFill>
                  <a:srgbClr val="EF6B00"/>
                </a:solidFill>
                <a:latin typeface="Caladea"/>
                <a:cs typeface="Caladea"/>
              </a:rPr>
              <a:t>representations</a:t>
            </a:r>
            <a:endParaRPr sz="2400">
              <a:latin typeface="Caladea"/>
              <a:cs typeface="Calad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3061" y="1480197"/>
            <a:ext cx="8323504" cy="3388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0898" y="987704"/>
            <a:ext cx="267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695D46"/>
                </a:solidFill>
                <a:latin typeface="Carlito"/>
                <a:cs typeface="Carlito"/>
              </a:rPr>
              <a:t>2. </a:t>
            </a:r>
            <a:r>
              <a:rPr sz="1800" spc="100" dirty="0">
                <a:solidFill>
                  <a:srgbClr val="695D46"/>
                </a:solidFill>
                <a:latin typeface="Carlito"/>
                <a:cs typeface="Carlito"/>
              </a:rPr>
              <a:t>Hierarchical</a:t>
            </a:r>
            <a:r>
              <a:rPr sz="1800" spc="1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05" dirty="0">
                <a:solidFill>
                  <a:srgbClr val="695D46"/>
                </a:solidFill>
                <a:latin typeface="Carlito"/>
                <a:cs typeface="Carlito"/>
              </a:rPr>
              <a:t>Clustering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856"/>
            <a:ext cx="795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Evaluating the correspondence between</a:t>
            </a:r>
            <a:r>
              <a:rPr sz="2400" spc="-80" dirty="0"/>
              <a:t> </a:t>
            </a:r>
            <a:r>
              <a:rPr sz="2400" spc="-5" dirty="0"/>
              <a:t>representations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36849" y="4030892"/>
            <a:ext cx="8315959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Human representations exhibit highly distinguished clusters in the spatial  projections and intuitive taxonomic structure in the dendrograms, neither of which </a:t>
            </a:r>
            <a:r>
              <a:rPr sz="1800" spc="-10" dirty="0">
                <a:solidFill>
                  <a:srgbClr val="695D46"/>
                </a:solidFill>
                <a:latin typeface="Caladea"/>
                <a:cs typeface="Caladea"/>
              </a:rPr>
              <a:t>is  </a:t>
            </a: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present in the DNN</a:t>
            </a:r>
            <a:r>
              <a:rPr sz="1800" spc="-10" dirty="0">
                <a:solidFill>
                  <a:srgbClr val="695D46"/>
                </a:solidFill>
                <a:latin typeface="Caladea"/>
                <a:cs typeface="Caladea"/>
              </a:rPr>
              <a:t> representations.</a:t>
            </a:r>
            <a:endParaRPr sz="1800">
              <a:latin typeface="Caladea"/>
              <a:cs typeface="Calad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1074" y="975673"/>
            <a:ext cx="3611417" cy="2207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09415" y="975673"/>
            <a:ext cx="4105266" cy="3099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5248" y="1290203"/>
            <a:ext cx="8247380" cy="909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30" dirty="0">
                <a:solidFill>
                  <a:srgbClr val="695D46"/>
                </a:solidFill>
                <a:latin typeface="Carlito"/>
                <a:cs typeface="Carlito"/>
              </a:rPr>
              <a:t>how</a:t>
            </a:r>
            <a:r>
              <a:rPr sz="1800" spc="5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25" dirty="0">
                <a:solidFill>
                  <a:srgbClr val="695D46"/>
                </a:solidFill>
                <a:latin typeface="Carlito"/>
                <a:cs typeface="Carlito"/>
              </a:rPr>
              <a:t>can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95" dirty="0">
                <a:solidFill>
                  <a:srgbClr val="695D46"/>
                </a:solidFill>
                <a:latin typeface="Carlito"/>
                <a:cs typeface="Carlito"/>
              </a:rPr>
              <a:t>DNN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10" dirty="0">
                <a:solidFill>
                  <a:srgbClr val="695D46"/>
                </a:solidFill>
                <a:latin typeface="Carlito"/>
                <a:cs typeface="Carlito"/>
              </a:rPr>
              <a:t>representations</a:t>
            </a:r>
            <a:r>
              <a:rPr sz="1800" spc="5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30" dirty="0">
                <a:solidFill>
                  <a:srgbClr val="695D46"/>
                </a:solidFill>
                <a:latin typeface="Carlito"/>
                <a:cs typeface="Carlito"/>
              </a:rPr>
              <a:t>be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20" dirty="0">
                <a:solidFill>
                  <a:srgbClr val="695D46"/>
                </a:solidFill>
                <a:latin typeface="Carlito"/>
                <a:cs typeface="Carlito"/>
              </a:rPr>
              <a:t>transformed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80" dirty="0">
                <a:solidFill>
                  <a:srgbClr val="695D46"/>
                </a:solidFill>
                <a:latin typeface="Carlito"/>
                <a:cs typeface="Carlito"/>
              </a:rPr>
              <a:t>to</a:t>
            </a:r>
            <a:r>
              <a:rPr sz="1800" spc="5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10" dirty="0">
                <a:solidFill>
                  <a:srgbClr val="695D46"/>
                </a:solidFill>
                <a:latin typeface="Carlito"/>
                <a:cs typeface="Carlito"/>
              </a:rPr>
              <a:t>increase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85" dirty="0">
                <a:solidFill>
                  <a:srgbClr val="695D46"/>
                </a:solidFill>
                <a:latin typeface="Carlito"/>
                <a:cs typeface="Carlito"/>
              </a:rPr>
              <a:t>their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10" dirty="0">
                <a:solidFill>
                  <a:srgbClr val="695D46"/>
                </a:solidFill>
                <a:latin typeface="Carlito"/>
                <a:cs typeface="Carlito"/>
              </a:rPr>
              <a:t>alignment  </a:t>
            </a:r>
            <a:r>
              <a:rPr sz="1800" spc="80" dirty="0">
                <a:solidFill>
                  <a:srgbClr val="695D46"/>
                </a:solidFill>
                <a:latin typeface="Carlito"/>
                <a:cs typeface="Carlito"/>
              </a:rPr>
              <a:t>with </a:t>
            </a:r>
            <a:r>
              <a:rPr sz="1800" spc="105" dirty="0">
                <a:solidFill>
                  <a:srgbClr val="695D46"/>
                </a:solidFill>
                <a:latin typeface="Carlito"/>
                <a:cs typeface="Carlito"/>
              </a:rPr>
              <a:t>psychological</a:t>
            </a:r>
            <a:r>
              <a:rPr sz="1800" spc="2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representations?</a:t>
            </a:r>
            <a:endParaRPr sz="1800">
              <a:latin typeface="Carlito"/>
              <a:cs typeface="Carlito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spc="60" dirty="0">
                <a:solidFill>
                  <a:srgbClr val="695D46"/>
                </a:solidFill>
                <a:latin typeface="Carlito"/>
                <a:cs typeface="Carlito"/>
              </a:rPr>
              <a:t>with</a:t>
            </a:r>
            <a:r>
              <a:rPr sz="1400" spc="4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105" dirty="0">
                <a:solidFill>
                  <a:srgbClr val="695D46"/>
                </a:solidFill>
                <a:latin typeface="Carlito"/>
                <a:cs typeface="Carlito"/>
              </a:rPr>
              <a:t>a</a:t>
            </a:r>
            <a:r>
              <a:rPr sz="1400" spc="4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70" dirty="0">
                <a:solidFill>
                  <a:srgbClr val="695D46"/>
                </a:solidFill>
                <a:latin typeface="Carlito"/>
                <a:cs typeface="Carlito"/>
              </a:rPr>
              <a:t>set</a:t>
            </a:r>
            <a:r>
              <a:rPr sz="1400" spc="4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75" dirty="0">
                <a:solidFill>
                  <a:srgbClr val="695D46"/>
                </a:solidFill>
                <a:latin typeface="Carlito"/>
                <a:cs typeface="Carlito"/>
              </a:rPr>
              <a:t>of</a:t>
            </a:r>
            <a:r>
              <a:rPr sz="1400" spc="4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75" dirty="0">
                <a:solidFill>
                  <a:srgbClr val="695D46"/>
                </a:solidFill>
                <a:latin typeface="Carlito"/>
                <a:cs typeface="Carlito"/>
              </a:rPr>
              <a:t>weights</a:t>
            </a:r>
            <a:r>
              <a:rPr sz="1400" spc="4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114" dirty="0">
                <a:solidFill>
                  <a:srgbClr val="695D46"/>
                </a:solidFill>
                <a:latin typeface="Carlito"/>
                <a:cs typeface="Carlito"/>
              </a:rPr>
              <a:t>on</a:t>
            </a:r>
            <a:r>
              <a:rPr sz="1400" spc="4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75" dirty="0">
                <a:solidFill>
                  <a:srgbClr val="695D46"/>
                </a:solidFill>
                <a:latin typeface="Carlito"/>
                <a:cs typeface="Carlito"/>
              </a:rPr>
              <a:t>the</a:t>
            </a:r>
            <a:r>
              <a:rPr sz="1400" spc="5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80" dirty="0">
                <a:solidFill>
                  <a:srgbClr val="695D46"/>
                </a:solidFill>
                <a:latin typeface="Carlito"/>
                <a:cs typeface="Carlito"/>
              </a:rPr>
              <a:t>features</a:t>
            </a:r>
            <a:r>
              <a:rPr sz="1400" spc="4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110" dirty="0">
                <a:solidFill>
                  <a:srgbClr val="695D46"/>
                </a:solidFill>
                <a:latin typeface="Carlito"/>
                <a:cs typeface="Carlito"/>
              </a:rPr>
              <a:t>used</a:t>
            </a:r>
            <a:r>
              <a:rPr sz="1400" spc="4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60" dirty="0">
                <a:solidFill>
                  <a:srgbClr val="695D46"/>
                </a:solidFill>
                <a:latin typeface="Carlito"/>
                <a:cs typeface="Carlito"/>
              </a:rPr>
              <a:t>to</a:t>
            </a:r>
            <a:r>
              <a:rPr sz="1400" spc="4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95" dirty="0">
                <a:solidFill>
                  <a:srgbClr val="695D46"/>
                </a:solidFill>
                <a:latin typeface="Carlito"/>
                <a:cs typeface="Carlito"/>
              </a:rPr>
              <a:t>compute</a:t>
            </a:r>
            <a:r>
              <a:rPr sz="1400" spc="4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65" dirty="0">
                <a:solidFill>
                  <a:srgbClr val="695D46"/>
                </a:solidFill>
                <a:latin typeface="Carlito"/>
                <a:cs typeface="Carlito"/>
              </a:rPr>
              <a:t>similarity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1BA8F53-38DB-4C6B-9834-CF9DEAA6A26F}"/>
              </a:ext>
            </a:extLst>
          </p:cNvPr>
          <p:cNvSpPr txBox="1">
            <a:spLocks/>
          </p:cNvSpPr>
          <p:nvPr/>
        </p:nvSpPr>
        <p:spPr>
          <a:xfrm>
            <a:off x="384724" y="505856"/>
            <a:ext cx="795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EF6B00"/>
                </a:solidFill>
                <a:latin typeface="Caladea"/>
                <a:ea typeface="+mj-ea"/>
                <a:cs typeface="Calade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/>
              <a:t>Transforming Representations</a:t>
            </a:r>
            <a:endParaRPr lang="en-US" sz="2400" kern="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5248" y="1290203"/>
            <a:ext cx="8247380" cy="909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30" dirty="0">
                <a:solidFill>
                  <a:srgbClr val="695D46"/>
                </a:solidFill>
                <a:latin typeface="Carlito"/>
                <a:cs typeface="Carlito"/>
              </a:rPr>
              <a:t>how</a:t>
            </a:r>
            <a:r>
              <a:rPr sz="1800" spc="5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25" dirty="0">
                <a:solidFill>
                  <a:srgbClr val="695D46"/>
                </a:solidFill>
                <a:latin typeface="Carlito"/>
                <a:cs typeface="Carlito"/>
              </a:rPr>
              <a:t>can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95" dirty="0">
                <a:solidFill>
                  <a:srgbClr val="695D46"/>
                </a:solidFill>
                <a:latin typeface="Carlito"/>
                <a:cs typeface="Carlito"/>
              </a:rPr>
              <a:t>DNN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10" dirty="0">
                <a:solidFill>
                  <a:srgbClr val="695D46"/>
                </a:solidFill>
                <a:latin typeface="Carlito"/>
                <a:cs typeface="Carlito"/>
              </a:rPr>
              <a:t>representations</a:t>
            </a:r>
            <a:r>
              <a:rPr sz="1800" spc="5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30" dirty="0">
                <a:solidFill>
                  <a:srgbClr val="695D46"/>
                </a:solidFill>
                <a:latin typeface="Carlito"/>
                <a:cs typeface="Carlito"/>
              </a:rPr>
              <a:t>be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20" dirty="0">
                <a:solidFill>
                  <a:srgbClr val="695D46"/>
                </a:solidFill>
                <a:latin typeface="Carlito"/>
                <a:cs typeface="Carlito"/>
              </a:rPr>
              <a:t>transformed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80" dirty="0">
                <a:solidFill>
                  <a:srgbClr val="695D46"/>
                </a:solidFill>
                <a:latin typeface="Carlito"/>
                <a:cs typeface="Carlito"/>
              </a:rPr>
              <a:t>to</a:t>
            </a:r>
            <a:r>
              <a:rPr sz="1800" spc="5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10" dirty="0">
                <a:solidFill>
                  <a:srgbClr val="695D46"/>
                </a:solidFill>
                <a:latin typeface="Carlito"/>
                <a:cs typeface="Carlito"/>
              </a:rPr>
              <a:t>increase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85" dirty="0">
                <a:solidFill>
                  <a:srgbClr val="695D46"/>
                </a:solidFill>
                <a:latin typeface="Carlito"/>
                <a:cs typeface="Carlito"/>
              </a:rPr>
              <a:t>their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10" dirty="0">
                <a:solidFill>
                  <a:srgbClr val="695D46"/>
                </a:solidFill>
                <a:latin typeface="Carlito"/>
                <a:cs typeface="Carlito"/>
              </a:rPr>
              <a:t>alignment  </a:t>
            </a:r>
            <a:r>
              <a:rPr sz="1800" spc="80" dirty="0">
                <a:solidFill>
                  <a:srgbClr val="695D46"/>
                </a:solidFill>
                <a:latin typeface="Carlito"/>
                <a:cs typeface="Carlito"/>
              </a:rPr>
              <a:t>with </a:t>
            </a:r>
            <a:r>
              <a:rPr sz="1800" spc="105" dirty="0">
                <a:solidFill>
                  <a:srgbClr val="695D46"/>
                </a:solidFill>
                <a:latin typeface="Carlito"/>
                <a:cs typeface="Carlito"/>
              </a:rPr>
              <a:t>psychological</a:t>
            </a:r>
            <a:r>
              <a:rPr sz="1800" spc="2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representations?</a:t>
            </a:r>
            <a:endParaRPr sz="1800" dirty="0">
              <a:latin typeface="Carlito"/>
              <a:cs typeface="Carlito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400" spc="60" dirty="0">
                <a:solidFill>
                  <a:srgbClr val="695D46"/>
                </a:solidFill>
                <a:latin typeface="Carlito"/>
                <a:cs typeface="Carlito"/>
              </a:rPr>
              <a:t>with</a:t>
            </a:r>
            <a:r>
              <a:rPr sz="1400" spc="4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105" dirty="0">
                <a:solidFill>
                  <a:srgbClr val="695D46"/>
                </a:solidFill>
                <a:latin typeface="Carlito"/>
                <a:cs typeface="Carlito"/>
              </a:rPr>
              <a:t>a</a:t>
            </a:r>
            <a:r>
              <a:rPr sz="1400" spc="4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70" dirty="0">
                <a:solidFill>
                  <a:srgbClr val="695D46"/>
                </a:solidFill>
                <a:latin typeface="Carlito"/>
                <a:cs typeface="Carlito"/>
              </a:rPr>
              <a:t>set</a:t>
            </a:r>
            <a:r>
              <a:rPr sz="1400" spc="4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75" dirty="0">
                <a:solidFill>
                  <a:srgbClr val="695D46"/>
                </a:solidFill>
                <a:latin typeface="Carlito"/>
                <a:cs typeface="Carlito"/>
              </a:rPr>
              <a:t>of</a:t>
            </a:r>
            <a:r>
              <a:rPr sz="1400" spc="4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75" dirty="0">
                <a:solidFill>
                  <a:srgbClr val="695D46"/>
                </a:solidFill>
                <a:latin typeface="Carlito"/>
                <a:cs typeface="Carlito"/>
              </a:rPr>
              <a:t>weights</a:t>
            </a:r>
            <a:r>
              <a:rPr sz="1400" spc="4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114" dirty="0">
                <a:solidFill>
                  <a:srgbClr val="695D46"/>
                </a:solidFill>
                <a:latin typeface="Carlito"/>
                <a:cs typeface="Carlito"/>
              </a:rPr>
              <a:t>on</a:t>
            </a:r>
            <a:r>
              <a:rPr sz="1400" spc="4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75" dirty="0">
                <a:solidFill>
                  <a:srgbClr val="695D46"/>
                </a:solidFill>
                <a:latin typeface="Carlito"/>
                <a:cs typeface="Carlito"/>
              </a:rPr>
              <a:t>the</a:t>
            </a:r>
            <a:r>
              <a:rPr sz="1400" spc="5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80" dirty="0">
                <a:solidFill>
                  <a:srgbClr val="695D46"/>
                </a:solidFill>
                <a:latin typeface="Carlito"/>
                <a:cs typeface="Carlito"/>
              </a:rPr>
              <a:t>features</a:t>
            </a:r>
            <a:r>
              <a:rPr sz="1400" spc="4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110" dirty="0">
                <a:solidFill>
                  <a:srgbClr val="695D46"/>
                </a:solidFill>
                <a:latin typeface="Carlito"/>
                <a:cs typeface="Carlito"/>
              </a:rPr>
              <a:t>used</a:t>
            </a:r>
            <a:r>
              <a:rPr sz="1400" spc="4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60" dirty="0">
                <a:solidFill>
                  <a:srgbClr val="695D46"/>
                </a:solidFill>
                <a:latin typeface="Carlito"/>
                <a:cs typeface="Carlito"/>
              </a:rPr>
              <a:t>to</a:t>
            </a:r>
            <a:r>
              <a:rPr sz="1400" spc="4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95" dirty="0">
                <a:solidFill>
                  <a:srgbClr val="695D46"/>
                </a:solidFill>
                <a:latin typeface="Carlito"/>
                <a:cs typeface="Carlito"/>
              </a:rPr>
              <a:t>compute</a:t>
            </a:r>
            <a:r>
              <a:rPr sz="1400" spc="4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65" dirty="0">
                <a:solidFill>
                  <a:srgbClr val="695D46"/>
                </a:solidFill>
                <a:latin typeface="Carlito"/>
                <a:cs typeface="Carlito"/>
              </a:rPr>
              <a:t>similarity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39071" y="2571744"/>
            <a:ext cx="5118514" cy="1713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F0974965-CB4F-4775-8ACB-5D619D048C41}"/>
              </a:ext>
            </a:extLst>
          </p:cNvPr>
          <p:cNvSpPr txBox="1">
            <a:spLocks/>
          </p:cNvSpPr>
          <p:nvPr/>
        </p:nvSpPr>
        <p:spPr>
          <a:xfrm>
            <a:off x="384724" y="505856"/>
            <a:ext cx="795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EF6B00"/>
                </a:solidFill>
                <a:latin typeface="Caladea"/>
                <a:ea typeface="+mj-ea"/>
                <a:cs typeface="Calade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/>
              <a:t>Transforming Representations</a:t>
            </a:r>
            <a:endParaRPr lang="en-US" sz="2400" kern="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910521" y="1318847"/>
            <a:ext cx="5118735" cy="2214245"/>
            <a:chOff x="1910521" y="1318847"/>
            <a:chExt cx="5118735" cy="2214245"/>
          </a:xfrm>
        </p:grpSpPr>
        <p:sp>
          <p:nvSpPr>
            <p:cNvPr id="4" name="object 4"/>
            <p:cNvSpPr/>
            <p:nvPr/>
          </p:nvSpPr>
          <p:spPr>
            <a:xfrm>
              <a:off x="1910521" y="1318847"/>
              <a:ext cx="5118514" cy="1713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63890" y="2373755"/>
              <a:ext cx="1383665" cy="1154430"/>
            </a:xfrm>
            <a:custGeom>
              <a:avLst/>
              <a:gdLst/>
              <a:ahLst/>
              <a:cxnLst/>
              <a:rect l="l" t="t" r="r" b="b"/>
              <a:pathLst>
                <a:path w="1383664" h="1154429">
                  <a:moveTo>
                    <a:pt x="1170622" y="1154387"/>
                  </a:moveTo>
                  <a:lnTo>
                    <a:pt x="1218022" y="1095287"/>
                  </a:lnTo>
                  <a:lnTo>
                    <a:pt x="0" y="118199"/>
                  </a:lnTo>
                  <a:lnTo>
                    <a:pt x="94799" y="0"/>
                  </a:lnTo>
                  <a:lnTo>
                    <a:pt x="1312822" y="977088"/>
                  </a:lnTo>
                  <a:lnTo>
                    <a:pt x="1360222" y="917988"/>
                  </a:lnTo>
                  <a:lnTo>
                    <a:pt x="1383597" y="1130987"/>
                  </a:lnTo>
                  <a:lnTo>
                    <a:pt x="1170622" y="1154387"/>
                  </a:lnTo>
                  <a:close/>
                </a:path>
              </a:pathLst>
            </a:custGeom>
            <a:solidFill>
              <a:srgbClr val="B3A7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63890" y="2373755"/>
              <a:ext cx="1383665" cy="1154430"/>
            </a:xfrm>
            <a:custGeom>
              <a:avLst/>
              <a:gdLst/>
              <a:ahLst/>
              <a:cxnLst/>
              <a:rect l="l" t="t" r="r" b="b"/>
              <a:pathLst>
                <a:path w="1383664" h="1154429">
                  <a:moveTo>
                    <a:pt x="1170622" y="1154387"/>
                  </a:moveTo>
                  <a:lnTo>
                    <a:pt x="1218022" y="1095287"/>
                  </a:lnTo>
                  <a:lnTo>
                    <a:pt x="0" y="118199"/>
                  </a:lnTo>
                  <a:lnTo>
                    <a:pt x="94799" y="0"/>
                  </a:lnTo>
                  <a:lnTo>
                    <a:pt x="1312822" y="977088"/>
                  </a:lnTo>
                  <a:lnTo>
                    <a:pt x="1360222" y="917988"/>
                  </a:lnTo>
                  <a:lnTo>
                    <a:pt x="1383597" y="1130987"/>
                  </a:lnTo>
                  <a:lnTo>
                    <a:pt x="1170622" y="1154387"/>
                  </a:lnTo>
                  <a:close/>
                </a:path>
              </a:pathLst>
            </a:custGeom>
            <a:ln w="9524">
              <a:solidFill>
                <a:srgbClr val="69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192312" y="3686821"/>
            <a:ext cx="4674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FF"/>
                </a:solidFill>
                <a:latin typeface="Noto Sans"/>
                <a:cs typeface="Noto Sans"/>
              </a:rPr>
              <a:t>(a </a:t>
            </a:r>
            <a:r>
              <a:rPr sz="1800" b="1" spc="-20" dirty="0">
                <a:solidFill>
                  <a:srgbClr val="0000FF"/>
                </a:solidFill>
                <a:latin typeface="Noto Sans"/>
                <a:cs typeface="Noto Sans"/>
              </a:rPr>
              <a:t>diagonal </a:t>
            </a:r>
            <a:r>
              <a:rPr sz="1800" b="1" spc="-5" dirty="0">
                <a:solidFill>
                  <a:srgbClr val="0000FF"/>
                </a:solidFill>
                <a:latin typeface="Noto Sans"/>
                <a:cs typeface="Noto Sans"/>
              </a:rPr>
              <a:t>matrix) of dimension</a:t>
            </a:r>
            <a:r>
              <a:rPr sz="1800" b="1" spc="-50" dirty="0">
                <a:solidFill>
                  <a:srgbClr val="0000FF"/>
                </a:solidFill>
                <a:latin typeface="Noto Sans"/>
                <a:cs typeface="Noto Sans"/>
              </a:rPr>
              <a:t> </a:t>
            </a:r>
            <a:r>
              <a:rPr sz="1800" b="1" spc="-25" dirty="0">
                <a:solidFill>
                  <a:srgbClr val="0000FF"/>
                </a:solidFill>
                <a:latin typeface="Noto Sans"/>
                <a:cs typeface="Noto Sans"/>
              </a:rPr>
              <a:t>weights</a:t>
            </a:r>
            <a:endParaRPr sz="1800">
              <a:latin typeface="Noto Sans"/>
              <a:cs typeface="Noto San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09139" y="2354295"/>
            <a:ext cx="2734310" cy="1667510"/>
            <a:chOff x="1509139" y="2354295"/>
            <a:chExt cx="2734310" cy="1667510"/>
          </a:xfrm>
        </p:grpSpPr>
        <p:sp>
          <p:nvSpPr>
            <p:cNvPr id="9" name="object 9"/>
            <p:cNvSpPr/>
            <p:nvPr/>
          </p:nvSpPr>
          <p:spPr>
            <a:xfrm>
              <a:off x="1513901" y="2359057"/>
              <a:ext cx="1098550" cy="1433830"/>
            </a:xfrm>
            <a:custGeom>
              <a:avLst/>
              <a:gdLst/>
              <a:ahLst/>
              <a:cxnLst/>
              <a:rect l="l" t="t" r="r" b="b"/>
              <a:pathLst>
                <a:path w="1098550" h="1433829">
                  <a:moveTo>
                    <a:pt x="34114" y="1433384"/>
                  </a:moveTo>
                  <a:lnTo>
                    <a:pt x="0" y="1221710"/>
                  </a:lnTo>
                  <a:lnTo>
                    <a:pt x="61424" y="1266109"/>
                  </a:lnTo>
                  <a:lnTo>
                    <a:pt x="975588" y="0"/>
                  </a:lnTo>
                  <a:lnTo>
                    <a:pt x="1098442" y="88799"/>
                  </a:lnTo>
                  <a:lnTo>
                    <a:pt x="184274" y="1354909"/>
                  </a:lnTo>
                  <a:lnTo>
                    <a:pt x="245699" y="1399309"/>
                  </a:lnTo>
                  <a:lnTo>
                    <a:pt x="34114" y="1433384"/>
                  </a:lnTo>
                  <a:close/>
                </a:path>
              </a:pathLst>
            </a:custGeom>
            <a:solidFill>
              <a:srgbClr val="B3A7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13901" y="2359057"/>
              <a:ext cx="1098550" cy="1433830"/>
            </a:xfrm>
            <a:custGeom>
              <a:avLst/>
              <a:gdLst/>
              <a:ahLst/>
              <a:cxnLst/>
              <a:rect l="l" t="t" r="r" b="b"/>
              <a:pathLst>
                <a:path w="1098550" h="1433829">
                  <a:moveTo>
                    <a:pt x="0" y="1221710"/>
                  </a:moveTo>
                  <a:lnTo>
                    <a:pt x="61424" y="1266109"/>
                  </a:lnTo>
                  <a:lnTo>
                    <a:pt x="975588" y="0"/>
                  </a:lnTo>
                  <a:lnTo>
                    <a:pt x="1098442" y="88799"/>
                  </a:lnTo>
                  <a:lnTo>
                    <a:pt x="184274" y="1354909"/>
                  </a:lnTo>
                  <a:lnTo>
                    <a:pt x="245699" y="1399309"/>
                  </a:lnTo>
                  <a:lnTo>
                    <a:pt x="34114" y="1433384"/>
                  </a:lnTo>
                  <a:lnTo>
                    <a:pt x="0" y="1221710"/>
                  </a:lnTo>
                  <a:close/>
                </a:path>
              </a:pathLst>
            </a:custGeom>
            <a:ln w="9524">
              <a:solidFill>
                <a:srgbClr val="69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50293" y="2443192"/>
              <a:ext cx="888365" cy="1573530"/>
            </a:xfrm>
            <a:custGeom>
              <a:avLst/>
              <a:gdLst/>
              <a:ahLst/>
              <a:cxnLst/>
              <a:rect l="l" t="t" r="r" b="b"/>
              <a:pathLst>
                <a:path w="888364" h="1573529">
                  <a:moveTo>
                    <a:pt x="69849" y="1573424"/>
                  </a:moveTo>
                  <a:lnTo>
                    <a:pt x="0" y="1370724"/>
                  </a:lnTo>
                  <a:lnTo>
                    <a:pt x="68099" y="1403949"/>
                  </a:lnTo>
                  <a:lnTo>
                    <a:pt x="751748" y="0"/>
                  </a:lnTo>
                  <a:lnTo>
                    <a:pt x="887948" y="66452"/>
                  </a:lnTo>
                  <a:lnTo>
                    <a:pt x="204299" y="1470399"/>
                  </a:lnTo>
                  <a:lnTo>
                    <a:pt x="272399" y="1503624"/>
                  </a:lnTo>
                  <a:lnTo>
                    <a:pt x="69849" y="1573424"/>
                  </a:lnTo>
                  <a:close/>
                </a:path>
              </a:pathLst>
            </a:custGeom>
            <a:solidFill>
              <a:srgbClr val="B3A7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50293" y="2443192"/>
              <a:ext cx="888365" cy="1573530"/>
            </a:xfrm>
            <a:custGeom>
              <a:avLst/>
              <a:gdLst/>
              <a:ahLst/>
              <a:cxnLst/>
              <a:rect l="l" t="t" r="r" b="b"/>
              <a:pathLst>
                <a:path w="888364" h="1573529">
                  <a:moveTo>
                    <a:pt x="0" y="1370724"/>
                  </a:moveTo>
                  <a:lnTo>
                    <a:pt x="68099" y="1403949"/>
                  </a:lnTo>
                  <a:lnTo>
                    <a:pt x="751748" y="0"/>
                  </a:lnTo>
                  <a:lnTo>
                    <a:pt x="887948" y="66452"/>
                  </a:lnTo>
                  <a:lnTo>
                    <a:pt x="204299" y="1470399"/>
                  </a:lnTo>
                  <a:lnTo>
                    <a:pt x="272399" y="1503624"/>
                  </a:lnTo>
                  <a:lnTo>
                    <a:pt x="69849" y="1573424"/>
                  </a:lnTo>
                  <a:lnTo>
                    <a:pt x="0" y="1370724"/>
                  </a:lnTo>
                  <a:close/>
                </a:path>
              </a:pathLst>
            </a:custGeom>
            <a:ln w="9524">
              <a:solidFill>
                <a:srgbClr val="69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49990" y="4146944"/>
            <a:ext cx="1735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FF"/>
                </a:solidFill>
                <a:latin typeface="Noto Sans"/>
                <a:cs typeface="Noto Sans"/>
              </a:rPr>
              <a:t>Feature</a:t>
            </a:r>
            <a:r>
              <a:rPr sz="1800" b="1" spc="-80" dirty="0">
                <a:solidFill>
                  <a:srgbClr val="0000FF"/>
                </a:solidFill>
                <a:latin typeface="Noto Sans"/>
                <a:cs typeface="Noto Sans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Noto Sans"/>
                <a:cs typeface="Noto Sans"/>
              </a:rPr>
              <a:t>matrix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0499" y="3868424"/>
            <a:ext cx="1948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FF"/>
                </a:solidFill>
                <a:latin typeface="Noto Sans"/>
                <a:cs typeface="Noto Sans"/>
              </a:rPr>
              <a:t>Similarity</a:t>
            </a:r>
            <a:r>
              <a:rPr sz="1800" b="1" spc="-80" dirty="0">
                <a:solidFill>
                  <a:srgbClr val="0000FF"/>
                </a:solidFill>
                <a:latin typeface="Noto Sans"/>
                <a:cs typeface="Noto Sans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Noto Sans"/>
                <a:cs typeface="Noto Sans"/>
              </a:rPr>
              <a:t>matrix</a:t>
            </a:r>
            <a:endParaRPr sz="1800">
              <a:latin typeface="Noto Sans"/>
              <a:cs typeface="Noto Sans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DB1D1440-443D-4973-B6BA-8325E5EC4F68}"/>
              </a:ext>
            </a:extLst>
          </p:cNvPr>
          <p:cNvSpPr txBox="1">
            <a:spLocks/>
          </p:cNvSpPr>
          <p:nvPr/>
        </p:nvSpPr>
        <p:spPr>
          <a:xfrm>
            <a:off x="384724" y="505856"/>
            <a:ext cx="795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EF6B00"/>
                </a:solidFill>
                <a:latin typeface="Caladea"/>
                <a:ea typeface="+mj-ea"/>
                <a:cs typeface="Calade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/>
              <a:t>Transforming Representations</a:t>
            </a:r>
            <a:endParaRPr lang="en-US" sz="2400" kern="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5248" y="1290203"/>
            <a:ext cx="698754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5" dirty="0">
                <a:solidFill>
                  <a:srgbClr val="695D46"/>
                </a:solidFill>
                <a:latin typeface="Carlito"/>
                <a:cs typeface="Carlito"/>
              </a:rPr>
              <a:t>It</a:t>
            </a:r>
            <a:r>
              <a:rPr sz="1800" spc="5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14" dirty="0">
                <a:solidFill>
                  <a:srgbClr val="695D46"/>
                </a:solidFill>
                <a:latin typeface="Carlito"/>
                <a:cs typeface="Carlito"/>
              </a:rPr>
              <a:t>provides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35" dirty="0">
                <a:solidFill>
                  <a:srgbClr val="695D46"/>
                </a:solidFill>
                <a:latin typeface="Carlito"/>
                <a:cs typeface="Carlito"/>
              </a:rPr>
              <a:t>a</a:t>
            </a:r>
            <a:r>
              <a:rPr sz="1800" spc="5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10" dirty="0">
                <a:solidFill>
                  <a:srgbClr val="695D46"/>
                </a:solidFill>
                <a:latin typeface="Carlito"/>
                <a:cs typeface="Carlito"/>
              </a:rPr>
              <a:t>way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80" dirty="0">
                <a:solidFill>
                  <a:srgbClr val="695D46"/>
                </a:solidFill>
                <a:latin typeface="Carlito"/>
                <a:cs typeface="Carlito"/>
              </a:rPr>
              <a:t>to</a:t>
            </a:r>
            <a:r>
              <a:rPr sz="1800" spc="5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specify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the</a:t>
            </a:r>
            <a:r>
              <a:rPr sz="1800" spc="5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00" dirty="0">
                <a:solidFill>
                  <a:srgbClr val="695D46"/>
                </a:solidFill>
                <a:latin typeface="Carlito"/>
                <a:cs typeface="Carlito"/>
              </a:rPr>
              <a:t>relationship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10" dirty="0">
                <a:solidFill>
                  <a:srgbClr val="695D46"/>
                </a:solidFill>
                <a:latin typeface="Carlito"/>
                <a:cs typeface="Carlito"/>
              </a:rPr>
              <a:t>between</a:t>
            </a:r>
            <a:r>
              <a:rPr sz="1800" spc="5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35" dirty="0">
                <a:solidFill>
                  <a:srgbClr val="695D46"/>
                </a:solidFill>
                <a:latin typeface="Carlito"/>
                <a:cs typeface="Carlito"/>
              </a:rPr>
              <a:t>a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feature  </a:t>
            </a:r>
            <a:r>
              <a:rPr sz="1800" spc="105" dirty="0">
                <a:solidFill>
                  <a:srgbClr val="695D46"/>
                </a:solidFill>
                <a:latin typeface="Carlito"/>
                <a:cs typeface="Carlito"/>
              </a:rPr>
              <a:t>representation </a:t>
            </a:r>
            <a:r>
              <a:rPr sz="1800" spc="145" dirty="0">
                <a:solidFill>
                  <a:srgbClr val="695D46"/>
                </a:solidFill>
                <a:latin typeface="Carlito"/>
                <a:cs typeface="Carlito"/>
              </a:rPr>
              <a:t>and </a:t>
            </a:r>
            <a:r>
              <a:rPr sz="1800" spc="114" dirty="0">
                <a:solidFill>
                  <a:srgbClr val="695D46"/>
                </a:solidFill>
                <a:latin typeface="Carlito"/>
                <a:cs typeface="Carlito"/>
              </a:rPr>
              <a:t>stimulus</a:t>
            </a:r>
            <a:r>
              <a:rPr sz="1800" spc="-9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85" dirty="0">
                <a:solidFill>
                  <a:srgbClr val="695D46"/>
                </a:solidFill>
                <a:latin typeface="Carlito"/>
                <a:cs typeface="Carlito"/>
              </a:rPr>
              <a:t>similarities.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39071" y="2571744"/>
            <a:ext cx="5118514" cy="1713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E356F163-3595-4DD7-B894-A27B9A0AA290}"/>
              </a:ext>
            </a:extLst>
          </p:cNvPr>
          <p:cNvSpPr txBox="1">
            <a:spLocks/>
          </p:cNvSpPr>
          <p:nvPr/>
        </p:nvSpPr>
        <p:spPr>
          <a:xfrm>
            <a:off x="384724" y="505856"/>
            <a:ext cx="795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EF6B00"/>
                </a:solidFill>
                <a:latin typeface="Caladea"/>
                <a:ea typeface="+mj-ea"/>
                <a:cs typeface="Calade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/>
              <a:t>Transforming Representations</a:t>
            </a:r>
            <a:endParaRPr lang="en-US" sz="2400" kern="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5248" y="1267552"/>
            <a:ext cx="8075930" cy="12827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25" dirty="0">
                <a:solidFill>
                  <a:srgbClr val="695D46"/>
                </a:solidFill>
                <a:latin typeface="Carlito"/>
                <a:cs typeface="Carlito"/>
              </a:rPr>
              <a:t>can </a:t>
            </a:r>
            <a:r>
              <a:rPr sz="1800" spc="130" dirty="0">
                <a:solidFill>
                  <a:srgbClr val="695D46"/>
                </a:solidFill>
                <a:latin typeface="Carlito"/>
                <a:cs typeface="Carlito"/>
              </a:rPr>
              <a:t>be expressed </a:t>
            </a:r>
            <a:r>
              <a:rPr sz="1800" spc="140" dirty="0">
                <a:solidFill>
                  <a:srgbClr val="695D46"/>
                </a:solidFill>
                <a:latin typeface="Carlito"/>
                <a:cs typeface="Carlito"/>
              </a:rPr>
              <a:t>as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the </a:t>
            </a:r>
            <a:r>
              <a:rPr sz="1800" b="1" spc="-5" dirty="0">
                <a:solidFill>
                  <a:srgbClr val="695D46"/>
                </a:solidFill>
                <a:latin typeface="Noto Sans"/>
                <a:cs typeface="Noto Sans"/>
              </a:rPr>
              <a:t>solution to </a:t>
            </a:r>
            <a:r>
              <a:rPr sz="1800" b="1" dirty="0">
                <a:solidFill>
                  <a:srgbClr val="695D46"/>
                </a:solidFill>
                <a:latin typeface="Noto Sans"/>
                <a:cs typeface="Noto Sans"/>
              </a:rPr>
              <a:t>a </a:t>
            </a:r>
            <a:r>
              <a:rPr sz="1800" b="1" spc="-5" dirty="0">
                <a:solidFill>
                  <a:srgbClr val="695D46"/>
                </a:solidFill>
                <a:latin typeface="Noto Sans"/>
                <a:cs typeface="Noto Sans"/>
              </a:rPr>
              <a:t>linear</a:t>
            </a:r>
            <a:r>
              <a:rPr lang="en-US" sz="1800" b="1" spc="-5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800" b="1" spc="-32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800" b="1" spc="-20" dirty="0">
                <a:solidFill>
                  <a:srgbClr val="695D46"/>
                </a:solidFill>
                <a:latin typeface="Noto Sans"/>
                <a:cs typeface="Noto Sans"/>
              </a:rPr>
              <a:t>regression </a:t>
            </a:r>
            <a:r>
              <a:rPr sz="1800" b="1" spc="-5" dirty="0">
                <a:solidFill>
                  <a:srgbClr val="695D46"/>
                </a:solidFill>
                <a:latin typeface="Noto Sans"/>
                <a:cs typeface="Noto Sans"/>
              </a:rPr>
              <a:t>problem</a:t>
            </a:r>
            <a:endParaRPr sz="1800" dirty="0">
              <a:latin typeface="Noto Sans"/>
              <a:cs typeface="Noto Sans"/>
            </a:endParaRPr>
          </a:p>
          <a:p>
            <a:pPr marL="379095" marR="5080" indent="-367030">
              <a:lnSpc>
                <a:spcPct val="114599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the </a:t>
            </a:r>
            <a:r>
              <a:rPr sz="1800" spc="105" dirty="0">
                <a:solidFill>
                  <a:srgbClr val="695D46"/>
                </a:solidFill>
                <a:latin typeface="Carlito"/>
                <a:cs typeface="Carlito"/>
              </a:rPr>
              <a:t>predictors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for </a:t>
            </a:r>
            <a:r>
              <a:rPr sz="1800" spc="120" dirty="0">
                <a:solidFill>
                  <a:srgbClr val="695D46"/>
                </a:solidFill>
                <a:latin typeface="Carlito"/>
                <a:cs typeface="Carlito"/>
              </a:rPr>
              <a:t>each </a:t>
            </a:r>
            <a:r>
              <a:rPr sz="1800" spc="85" dirty="0">
                <a:solidFill>
                  <a:srgbClr val="695D46"/>
                </a:solidFill>
                <a:latin typeface="Carlito"/>
                <a:cs typeface="Carlito"/>
              </a:rPr>
              <a:t>similarity </a:t>
            </a:r>
            <a:r>
              <a:rPr sz="1800" b="1" spc="-10" dirty="0">
                <a:solidFill>
                  <a:srgbClr val="695D46"/>
                </a:solidFill>
                <a:latin typeface="Noto Sans"/>
                <a:cs typeface="Noto Sans"/>
              </a:rPr>
              <a:t>s</a:t>
            </a:r>
            <a:r>
              <a:rPr sz="1800" i="1" spc="-10" dirty="0">
                <a:solidFill>
                  <a:srgbClr val="695D46"/>
                </a:solidFill>
                <a:latin typeface="Noto Sans"/>
                <a:cs typeface="Noto Sans"/>
              </a:rPr>
              <a:t>ij </a:t>
            </a:r>
            <a:r>
              <a:rPr sz="1800" spc="114" dirty="0">
                <a:solidFill>
                  <a:srgbClr val="695D46"/>
                </a:solidFill>
                <a:latin typeface="Carlito"/>
                <a:cs typeface="Carlito"/>
              </a:rPr>
              <a:t>are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the </a:t>
            </a:r>
            <a:r>
              <a:rPr sz="1800" spc="85" dirty="0">
                <a:solidFill>
                  <a:srgbClr val="695D46"/>
                </a:solidFill>
                <a:latin typeface="Carlito"/>
                <a:cs typeface="Carlito"/>
              </a:rPr>
              <a:t>(elementwise) </a:t>
            </a:r>
            <a:r>
              <a:rPr sz="1800" spc="114" dirty="0">
                <a:solidFill>
                  <a:srgbClr val="695D46"/>
                </a:solidFill>
                <a:latin typeface="Carlito"/>
                <a:cs typeface="Carlito"/>
              </a:rPr>
              <a:t>product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of</a:t>
            </a:r>
            <a:r>
              <a:rPr sz="1800" spc="-229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the  </a:t>
            </a:r>
            <a:r>
              <a:rPr sz="1800" spc="110" dirty="0">
                <a:solidFill>
                  <a:srgbClr val="695D46"/>
                </a:solidFill>
                <a:latin typeface="Carlito"/>
                <a:cs typeface="Carlito"/>
              </a:rPr>
              <a:t>values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of </a:t>
            </a:r>
            <a:r>
              <a:rPr sz="1800" spc="120" dirty="0">
                <a:solidFill>
                  <a:srgbClr val="695D46"/>
                </a:solidFill>
                <a:latin typeface="Carlito"/>
                <a:cs typeface="Carlito"/>
              </a:rPr>
              <a:t>each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feature for </a:t>
            </a:r>
            <a:r>
              <a:rPr sz="1800" spc="100" dirty="0">
                <a:solidFill>
                  <a:srgbClr val="695D46"/>
                </a:solidFill>
                <a:latin typeface="Carlito"/>
                <a:cs typeface="Carlito"/>
              </a:rPr>
              <a:t>objects </a:t>
            </a:r>
            <a:r>
              <a:rPr sz="1800" i="1" spc="-10" dirty="0">
                <a:solidFill>
                  <a:srgbClr val="695D46"/>
                </a:solidFill>
                <a:latin typeface="Noto Sans"/>
                <a:cs typeface="Noto Sans"/>
              </a:rPr>
              <a:t>i </a:t>
            </a:r>
            <a:r>
              <a:rPr sz="1800" spc="145" dirty="0">
                <a:solidFill>
                  <a:srgbClr val="695D46"/>
                </a:solidFill>
                <a:latin typeface="Carlito"/>
                <a:cs typeface="Carlito"/>
              </a:rPr>
              <a:t>and</a:t>
            </a:r>
            <a:r>
              <a:rPr sz="1800" spc="-15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695D46"/>
                </a:solidFill>
                <a:latin typeface="Noto Sans"/>
                <a:cs typeface="Noto Sans"/>
              </a:rPr>
              <a:t>j</a:t>
            </a:r>
            <a:endParaRPr sz="1800" dirty="0">
              <a:latin typeface="Noto Sans"/>
              <a:cs typeface="Noto Sans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695D46"/>
                </a:solidFill>
                <a:latin typeface="Carlito"/>
                <a:cs typeface="Carlito"/>
              </a:rPr>
              <a:t>(i.e.,</a:t>
            </a:r>
            <a:r>
              <a:rPr sz="1800" spc="5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20" dirty="0">
                <a:solidFill>
                  <a:srgbClr val="695D46"/>
                </a:solidFill>
                <a:latin typeface="Carlito"/>
                <a:cs typeface="Carlito"/>
              </a:rPr>
              <a:t>each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14" dirty="0">
                <a:solidFill>
                  <a:srgbClr val="695D46"/>
                </a:solidFill>
                <a:latin typeface="Carlito"/>
                <a:cs typeface="Carlito"/>
              </a:rPr>
              <a:t>row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of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the</a:t>
            </a:r>
            <a:r>
              <a:rPr sz="1800" spc="5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14" dirty="0">
                <a:solidFill>
                  <a:srgbClr val="695D46"/>
                </a:solidFill>
                <a:latin typeface="Carlito"/>
                <a:cs typeface="Carlito"/>
              </a:rPr>
              <a:t>regression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20" dirty="0">
                <a:solidFill>
                  <a:srgbClr val="695D46"/>
                </a:solidFill>
                <a:latin typeface="Carlito"/>
                <a:cs typeface="Carlito"/>
              </a:rPr>
              <a:t>design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14" dirty="0">
                <a:solidFill>
                  <a:srgbClr val="695D46"/>
                </a:solidFill>
                <a:latin typeface="Carlito"/>
                <a:cs typeface="Carlito"/>
              </a:rPr>
              <a:t>matrix</a:t>
            </a:r>
            <a:r>
              <a:rPr sz="1800" spc="12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695D46"/>
                </a:solidFill>
                <a:latin typeface="Noto Sans"/>
                <a:cs typeface="Noto Sans"/>
              </a:rPr>
              <a:t>X </a:t>
            </a:r>
            <a:r>
              <a:rPr sz="1800" spc="125" dirty="0">
                <a:solidFill>
                  <a:srgbClr val="695D46"/>
                </a:solidFill>
                <a:latin typeface="Carlito"/>
                <a:cs typeface="Carlito"/>
              </a:rPr>
              <a:t>can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30" dirty="0">
                <a:solidFill>
                  <a:srgbClr val="695D46"/>
                </a:solidFill>
                <a:latin typeface="Carlito"/>
                <a:cs typeface="Carlito"/>
              </a:rPr>
              <a:t>be</a:t>
            </a:r>
            <a:r>
              <a:rPr sz="1800" spc="5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80" dirty="0">
                <a:solidFill>
                  <a:srgbClr val="695D46"/>
                </a:solidFill>
                <a:latin typeface="Carlito"/>
                <a:cs typeface="Carlito"/>
              </a:rPr>
              <a:t>written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40" dirty="0">
                <a:solidFill>
                  <a:srgbClr val="695D46"/>
                </a:solidFill>
                <a:latin typeface="Carlito"/>
                <a:cs typeface="Carlito"/>
              </a:rPr>
              <a:t>as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b="1" spc="-45" dirty="0">
                <a:solidFill>
                  <a:srgbClr val="695D46"/>
                </a:solidFill>
                <a:latin typeface="Noto Sans"/>
                <a:cs typeface="Noto Sans"/>
              </a:rPr>
              <a:t>Fi</a:t>
            </a:r>
            <a:r>
              <a:rPr sz="1800" b="1" spc="-45" dirty="0">
                <a:solidFill>
                  <a:srgbClr val="695D46"/>
                </a:solidFill>
                <a:latin typeface="DejaVu Sans"/>
                <a:cs typeface="DejaVu Sans"/>
              </a:rPr>
              <a:t>∘</a:t>
            </a:r>
            <a:r>
              <a:rPr sz="1800" b="1" spc="-45" dirty="0">
                <a:solidFill>
                  <a:srgbClr val="695D46"/>
                </a:solidFill>
                <a:latin typeface="Noto Sans"/>
                <a:cs typeface="Noto Sans"/>
              </a:rPr>
              <a:t>Fj</a:t>
            </a:r>
            <a:r>
              <a:rPr sz="1800" spc="-45" dirty="0">
                <a:solidFill>
                  <a:srgbClr val="695D46"/>
                </a:solidFill>
                <a:latin typeface="Carlito"/>
                <a:cs typeface="Carlito"/>
              </a:rPr>
              <a:t>)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4189" y="3265093"/>
            <a:ext cx="3715515" cy="1466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502" y="3170631"/>
            <a:ext cx="4067935" cy="16792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7F9530D-A8A8-447A-90A1-2901355B18B0}"/>
              </a:ext>
            </a:extLst>
          </p:cNvPr>
          <p:cNvSpPr txBox="1">
            <a:spLocks/>
          </p:cNvSpPr>
          <p:nvPr/>
        </p:nvSpPr>
        <p:spPr>
          <a:xfrm>
            <a:off x="384724" y="505856"/>
            <a:ext cx="795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EF6B00"/>
                </a:solidFill>
                <a:latin typeface="Caladea"/>
                <a:ea typeface="+mj-ea"/>
                <a:cs typeface="Calade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/>
              <a:t>Transforming Representations</a:t>
            </a:r>
            <a:endParaRPr lang="en-US" sz="2400" kern="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5248" y="1330208"/>
            <a:ext cx="7323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25" dirty="0">
                <a:solidFill>
                  <a:srgbClr val="695D46"/>
                </a:solidFill>
                <a:latin typeface="Carlito"/>
                <a:cs typeface="Carlito"/>
              </a:rPr>
              <a:t>The</a:t>
            </a:r>
            <a:r>
              <a:rPr sz="1800" spc="5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85" dirty="0">
                <a:solidFill>
                  <a:srgbClr val="695D46"/>
                </a:solidFill>
                <a:latin typeface="Carlito"/>
                <a:cs typeface="Carlito"/>
              </a:rPr>
              <a:t>similarity</a:t>
            </a:r>
            <a:r>
              <a:rPr sz="1800" spc="6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695D46"/>
                </a:solidFill>
                <a:latin typeface="Noto Sans"/>
                <a:cs typeface="Noto Sans"/>
              </a:rPr>
              <a:t>s</a:t>
            </a:r>
            <a:r>
              <a:rPr sz="1800" i="1" spc="-10" dirty="0">
                <a:solidFill>
                  <a:srgbClr val="695D46"/>
                </a:solidFill>
                <a:latin typeface="Noto Sans"/>
                <a:cs typeface="Noto Sans"/>
              </a:rPr>
              <a:t>ij</a:t>
            </a:r>
            <a:r>
              <a:rPr sz="1800" i="1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800" spc="110" dirty="0">
                <a:solidFill>
                  <a:srgbClr val="695D46"/>
                </a:solidFill>
                <a:latin typeface="Carlito"/>
                <a:cs typeface="Carlito"/>
              </a:rPr>
              <a:t>between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00" dirty="0">
                <a:solidFill>
                  <a:srgbClr val="695D46"/>
                </a:solidFill>
                <a:latin typeface="Carlito"/>
                <a:cs typeface="Carlito"/>
              </a:rPr>
              <a:t>objects</a:t>
            </a:r>
            <a:r>
              <a:rPr sz="1800" spc="8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695D46"/>
                </a:solidFill>
                <a:latin typeface="Noto Sans"/>
                <a:cs typeface="Noto Sans"/>
              </a:rPr>
              <a:t>i</a:t>
            </a:r>
            <a:r>
              <a:rPr sz="1800" i="1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800" spc="145" dirty="0">
                <a:solidFill>
                  <a:srgbClr val="695D46"/>
                </a:solidFill>
                <a:latin typeface="Carlito"/>
                <a:cs typeface="Carlito"/>
              </a:rPr>
              <a:t>and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695D46"/>
                </a:solidFill>
                <a:latin typeface="Noto Sans"/>
                <a:cs typeface="Noto Sans"/>
              </a:rPr>
              <a:t>j</a:t>
            </a:r>
            <a:r>
              <a:rPr sz="1800" i="1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is</a:t>
            </a:r>
            <a:r>
              <a:rPr sz="1800" spc="5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00" dirty="0">
                <a:solidFill>
                  <a:srgbClr val="695D46"/>
                </a:solidFill>
                <a:latin typeface="Carlito"/>
                <a:cs typeface="Carlito"/>
              </a:rPr>
              <a:t>therefore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30" dirty="0">
                <a:solidFill>
                  <a:srgbClr val="695D46"/>
                </a:solidFill>
                <a:latin typeface="Carlito"/>
                <a:cs typeface="Carlito"/>
              </a:rPr>
              <a:t>modeled</a:t>
            </a:r>
            <a:r>
              <a:rPr sz="1800" spc="5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40" dirty="0">
                <a:solidFill>
                  <a:srgbClr val="695D46"/>
                </a:solidFill>
                <a:latin typeface="Carlito"/>
                <a:cs typeface="Carlito"/>
              </a:rPr>
              <a:t>as</a:t>
            </a:r>
            <a:r>
              <a:rPr sz="1800" spc="6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695D46"/>
                </a:solidFill>
                <a:latin typeface="Carlito"/>
                <a:cs typeface="Carlito"/>
              </a:rPr>
              <a:t>: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77254" y="2428594"/>
            <a:ext cx="4707255" cy="1791970"/>
            <a:chOff x="1477254" y="2428594"/>
            <a:chExt cx="4707255" cy="1791970"/>
          </a:xfrm>
        </p:grpSpPr>
        <p:sp>
          <p:nvSpPr>
            <p:cNvPr id="5" name="object 5"/>
            <p:cNvSpPr/>
            <p:nvPr/>
          </p:nvSpPr>
          <p:spPr>
            <a:xfrm>
              <a:off x="1959612" y="2428594"/>
              <a:ext cx="4190932" cy="7619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53193" y="3202943"/>
              <a:ext cx="915669" cy="532765"/>
            </a:xfrm>
            <a:custGeom>
              <a:avLst/>
              <a:gdLst/>
              <a:ahLst/>
              <a:cxnLst/>
              <a:rect l="l" t="t" r="r" b="b"/>
              <a:pathLst>
                <a:path w="915670" h="532764">
                  <a:moveTo>
                    <a:pt x="915098" y="0"/>
                  </a:moveTo>
                  <a:lnTo>
                    <a:pt x="0" y="532248"/>
                  </a:lnTo>
                </a:path>
              </a:pathLst>
            </a:custGeom>
            <a:ln w="9524">
              <a:solidFill>
                <a:srgbClr val="69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15843" y="3721592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60">
                  <a:moveTo>
                    <a:pt x="0" y="35349"/>
                  </a:moveTo>
                  <a:lnTo>
                    <a:pt x="29449" y="0"/>
                  </a:lnTo>
                  <a:lnTo>
                    <a:pt x="45274" y="27199"/>
                  </a:lnTo>
                  <a:lnTo>
                    <a:pt x="0" y="35349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15843" y="3721592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60">
                  <a:moveTo>
                    <a:pt x="29449" y="0"/>
                  </a:moveTo>
                  <a:lnTo>
                    <a:pt x="0" y="35349"/>
                  </a:lnTo>
                  <a:lnTo>
                    <a:pt x="45274" y="27199"/>
                  </a:lnTo>
                  <a:lnTo>
                    <a:pt x="29449" y="0"/>
                  </a:lnTo>
                  <a:close/>
                </a:path>
              </a:pathLst>
            </a:custGeom>
            <a:ln w="9524">
              <a:solidFill>
                <a:srgbClr val="69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67839" y="3174768"/>
              <a:ext cx="874394" cy="509270"/>
            </a:xfrm>
            <a:custGeom>
              <a:avLst/>
              <a:gdLst/>
              <a:ahLst/>
              <a:cxnLst/>
              <a:rect l="l" t="t" r="r" b="b"/>
              <a:pathLst>
                <a:path w="874395" h="509270">
                  <a:moveTo>
                    <a:pt x="0" y="0"/>
                  </a:moveTo>
                  <a:lnTo>
                    <a:pt x="873998" y="508848"/>
                  </a:lnTo>
                </a:path>
              </a:pathLst>
            </a:custGeom>
            <a:ln w="9524">
              <a:solidFill>
                <a:srgbClr val="69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33937" y="3670017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60">
                  <a:moveTo>
                    <a:pt x="45274" y="35349"/>
                  </a:moveTo>
                  <a:lnTo>
                    <a:pt x="0" y="27199"/>
                  </a:lnTo>
                  <a:lnTo>
                    <a:pt x="15824" y="0"/>
                  </a:lnTo>
                  <a:lnTo>
                    <a:pt x="45274" y="35349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33937" y="3670017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60">
                  <a:moveTo>
                    <a:pt x="0" y="27199"/>
                  </a:moveTo>
                  <a:lnTo>
                    <a:pt x="45274" y="35349"/>
                  </a:lnTo>
                  <a:lnTo>
                    <a:pt x="15824" y="0"/>
                  </a:lnTo>
                  <a:lnTo>
                    <a:pt x="0" y="27199"/>
                  </a:lnTo>
                  <a:close/>
                </a:path>
              </a:pathLst>
            </a:custGeom>
            <a:ln w="9524">
              <a:solidFill>
                <a:srgbClr val="69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83421" y="2456620"/>
              <a:ext cx="3559810" cy="746760"/>
            </a:xfrm>
            <a:custGeom>
              <a:avLst/>
              <a:gdLst/>
              <a:ahLst/>
              <a:cxnLst/>
              <a:rect l="l" t="t" r="r" b="b"/>
              <a:pathLst>
                <a:path w="3559810" h="746760">
                  <a:moveTo>
                    <a:pt x="2203720" y="430724"/>
                  </a:moveTo>
                  <a:lnTo>
                    <a:pt x="2207242" y="387899"/>
                  </a:lnTo>
                  <a:lnTo>
                    <a:pt x="2217501" y="346825"/>
                  </a:lnTo>
                  <a:lnTo>
                    <a:pt x="2234038" y="307879"/>
                  </a:lnTo>
                  <a:lnTo>
                    <a:pt x="2256392" y="271435"/>
                  </a:lnTo>
                  <a:lnTo>
                    <a:pt x="2284105" y="237871"/>
                  </a:lnTo>
                  <a:lnTo>
                    <a:pt x="2316717" y="207562"/>
                  </a:lnTo>
                  <a:lnTo>
                    <a:pt x="2353767" y="180884"/>
                  </a:lnTo>
                  <a:lnTo>
                    <a:pt x="2394797" y="158213"/>
                  </a:lnTo>
                  <a:lnTo>
                    <a:pt x="2439347" y="139926"/>
                  </a:lnTo>
                  <a:lnTo>
                    <a:pt x="2486957" y="126398"/>
                  </a:lnTo>
                  <a:lnTo>
                    <a:pt x="2537168" y="118005"/>
                  </a:lnTo>
                  <a:lnTo>
                    <a:pt x="2589519" y="115124"/>
                  </a:lnTo>
                  <a:lnTo>
                    <a:pt x="2641871" y="118005"/>
                  </a:lnTo>
                  <a:lnTo>
                    <a:pt x="2692081" y="126398"/>
                  </a:lnTo>
                  <a:lnTo>
                    <a:pt x="2739691" y="139926"/>
                  </a:lnTo>
                  <a:lnTo>
                    <a:pt x="2784241" y="158213"/>
                  </a:lnTo>
                  <a:lnTo>
                    <a:pt x="2825271" y="180884"/>
                  </a:lnTo>
                  <a:lnTo>
                    <a:pt x="2862322" y="207562"/>
                  </a:lnTo>
                  <a:lnTo>
                    <a:pt x="2894933" y="237871"/>
                  </a:lnTo>
                  <a:lnTo>
                    <a:pt x="2922646" y="271435"/>
                  </a:lnTo>
                  <a:lnTo>
                    <a:pt x="2945001" y="307879"/>
                  </a:lnTo>
                  <a:lnTo>
                    <a:pt x="2961538" y="346825"/>
                  </a:lnTo>
                  <a:lnTo>
                    <a:pt x="2971797" y="387899"/>
                  </a:lnTo>
                  <a:lnTo>
                    <a:pt x="2975319" y="430724"/>
                  </a:lnTo>
                  <a:lnTo>
                    <a:pt x="2971797" y="473548"/>
                  </a:lnTo>
                  <a:lnTo>
                    <a:pt x="2961538" y="514622"/>
                  </a:lnTo>
                  <a:lnTo>
                    <a:pt x="2945001" y="553569"/>
                  </a:lnTo>
                  <a:lnTo>
                    <a:pt x="2922646" y="590012"/>
                  </a:lnTo>
                  <a:lnTo>
                    <a:pt x="2894933" y="623577"/>
                  </a:lnTo>
                  <a:lnTo>
                    <a:pt x="2862322" y="653886"/>
                  </a:lnTo>
                  <a:lnTo>
                    <a:pt x="2825271" y="680564"/>
                  </a:lnTo>
                  <a:lnTo>
                    <a:pt x="2784241" y="703234"/>
                  </a:lnTo>
                  <a:lnTo>
                    <a:pt x="2739691" y="721521"/>
                  </a:lnTo>
                  <a:lnTo>
                    <a:pt x="2692081" y="735049"/>
                  </a:lnTo>
                  <a:lnTo>
                    <a:pt x="2641871" y="743442"/>
                  </a:lnTo>
                  <a:lnTo>
                    <a:pt x="2589519" y="746323"/>
                  </a:lnTo>
                  <a:lnTo>
                    <a:pt x="2537168" y="743442"/>
                  </a:lnTo>
                  <a:lnTo>
                    <a:pt x="2486957" y="735049"/>
                  </a:lnTo>
                  <a:lnTo>
                    <a:pt x="2439347" y="721521"/>
                  </a:lnTo>
                  <a:lnTo>
                    <a:pt x="2394797" y="703234"/>
                  </a:lnTo>
                  <a:lnTo>
                    <a:pt x="2353767" y="680564"/>
                  </a:lnTo>
                  <a:lnTo>
                    <a:pt x="2316717" y="653886"/>
                  </a:lnTo>
                  <a:lnTo>
                    <a:pt x="2284105" y="623577"/>
                  </a:lnTo>
                  <a:lnTo>
                    <a:pt x="2256392" y="590012"/>
                  </a:lnTo>
                  <a:lnTo>
                    <a:pt x="2234038" y="553569"/>
                  </a:lnTo>
                  <a:lnTo>
                    <a:pt x="2217501" y="514622"/>
                  </a:lnTo>
                  <a:lnTo>
                    <a:pt x="2207242" y="473548"/>
                  </a:lnTo>
                  <a:lnTo>
                    <a:pt x="2203720" y="430724"/>
                  </a:lnTo>
                  <a:close/>
                </a:path>
                <a:path w="3559810" h="746760">
                  <a:moveTo>
                    <a:pt x="2975319" y="353699"/>
                  </a:moveTo>
                  <a:lnTo>
                    <a:pt x="2978487" y="301430"/>
                  </a:lnTo>
                  <a:lnTo>
                    <a:pt x="2987690" y="251543"/>
                  </a:lnTo>
                  <a:lnTo>
                    <a:pt x="3002477" y="204585"/>
                  </a:lnTo>
                  <a:lnTo>
                    <a:pt x="3022394" y="161103"/>
                  </a:lnTo>
                  <a:lnTo>
                    <a:pt x="3046991" y="121643"/>
                  </a:lnTo>
                  <a:lnTo>
                    <a:pt x="3075815" y="86754"/>
                  </a:lnTo>
                  <a:lnTo>
                    <a:pt x="3108413" y="56981"/>
                  </a:lnTo>
                  <a:lnTo>
                    <a:pt x="3144335" y="32872"/>
                  </a:lnTo>
                  <a:lnTo>
                    <a:pt x="3183128" y="14974"/>
                  </a:lnTo>
                  <a:lnTo>
                    <a:pt x="3224339" y="3834"/>
                  </a:lnTo>
                  <a:lnTo>
                    <a:pt x="3267518" y="0"/>
                  </a:lnTo>
                  <a:lnTo>
                    <a:pt x="3313506" y="4406"/>
                  </a:lnTo>
                  <a:lnTo>
                    <a:pt x="3357947" y="17362"/>
                  </a:lnTo>
                  <a:lnTo>
                    <a:pt x="3400057" y="38476"/>
                  </a:lnTo>
                  <a:lnTo>
                    <a:pt x="3439050" y="67352"/>
                  </a:lnTo>
                  <a:lnTo>
                    <a:pt x="3474143" y="103599"/>
                  </a:lnTo>
                  <a:lnTo>
                    <a:pt x="3504085" y="146074"/>
                  </a:lnTo>
                  <a:lnTo>
                    <a:pt x="3527938" y="193272"/>
                  </a:lnTo>
                  <a:lnTo>
                    <a:pt x="3545377" y="244244"/>
                  </a:lnTo>
                  <a:lnTo>
                    <a:pt x="3556078" y="298036"/>
                  </a:lnTo>
                  <a:lnTo>
                    <a:pt x="3559717" y="353699"/>
                  </a:lnTo>
                  <a:lnTo>
                    <a:pt x="3556549" y="405967"/>
                  </a:lnTo>
                  <a:lnTo>
                    <a:pt x="3547346" y="455854"/>
                  </a:lnTo>
                  <a:lnTo>
                    <a:pt x="3532559" y="502812"/>
                  </a:lnTo>
                  <a:lnTo>
                    <a:pt x="3512642" y="546295"/>
                  </a:lnTo>
                  <a:lnTo>
                    <a:pt x="3488045" y="585754"/>
                  </a:lnTo>
                  <a:lnTo>
                    <a:pt x="3459221" y="620644"/>
                  </a:lnTo>
                  <a:lnTo>
                    <a:pt x="3426622" y="650417"/>
                  </a:lnTo>
                  <a:lnTo>
                    <a:pt x="3390701" y="674525"/>
                  </a:lnTo>
                  <a:lnTo>
                    <a:pt x="3351908" y="692423"/>
                  </a:lnTo>
                  <a:lnTo>
                    <a:pt x="3310696" y="703563"/>
                  </a:lnTo>
                  <a:lnTo>
                    <a:pt x="3267518" y="707398"/>
                  </a:lnTo>
                  <a:lnTo>
                    <a:pt x="3224339" y="703563"/>
                  </a:lnTo>
                  <a:lnTo>
                    <a:pt x="3183128" y="692423"/>
                  </a:lnTo>
                  <a:lnTo>
                    <a:pt x="3144335" y="674525"/>
                  </a:lnTo>
                  <a:lnTo>
                    <a:pt x="3108413" y="650417"/>
                  </a:lnTo>
                  <a:lnTo>
                    <a:pt x="3075815" y="620644"/>
                  </a:lnTo>
                  <a:lnTo>
                    <a:pt x="3046991" y="585754"/>
                  </a:lnTo>
                  <a:lnTo>
                    <a:pt x="3022394" y="546295"/>
                  </a:lnTo>
                  <a:lnTo>
                    <a:pt x="3002477" y="502812"/>
                  </a:lnTo>
                  <a:lnTo>
                    <a:pt x="2987690" y="455854"/>
                  </a:lnTo>
                  <a:lnTo>
                    <a:pt x="2978487" y="405967"/>
                  </a:lnTo>
                  <a:lnTo>
                    <a:pt x="2975319" y="353699"/>
                  </a:lnTo>
                  <a:close/>
                </a:path>
                <a:path w="3559810" h="746760">
                  <a:moveTo>
                    <a:pt x="0" y="412274"/>
                  </a:moveTo>
                  <a:lnTo>
                    <a:pt x="3521" y="369449"/>
                  </a:lnTo>
                  <a:lnTo>
                    <a:pt x="13781" y="328375"/>
                  </a:lnTo>
                  <a:lnTo>
                    <a:pt x="30317" y="289429"/>
                  </a:lnTo>
                  <a:lnTo>
                    <a:pt x="52672" y="252985"/>
                  </a:lnTo>
                  <a:lnTo>
                    <a:pt x="80385" y="219421"/>
                  </a:lnTo>
                  <a:lnTo>
                    <a:pt x="112997" y="189112"/>
                  </a:lnTo>
                  <a:lnTo>
                    <a:pt x="150048" y="162434"/>
                  </a:lnTo>
                  <a:lnTo>
                    <a:pt x="191078" y="139763"/>
                  </a:lnTo>
                  <a:lnTo>
                    <a:pt x="235628" y="121476"/>
                  </a:lnTo>
                  <a:lnTo>
                    <a:pt x="283238" y="107948"/>
                  </a:lnTo>
                  <a:lnTo>
                    <a:pt x="333448" y="99555"/>
                  </a:lnTo>
                  <a:lnTo>
                    <a:pt x="385799" y="96674"/>
                  </a:lnTo>
                  <a:lnTo>
                    <a:pt x="438150" y="99555"/>
                  </a:lnTo>
                  <a:lnTo>
                    <a:pt x="488360" y="107948"/>
                  </a:lnTo>
                  <a:lnTo>
                    <a:pt x="535970" y="121476"/>
                  </a:lnTo>
                  <a:lnTo>
                    <a:pt x="580519" y="139763"/>
                  </a:lnTo>
                  <a:lnTo>
                    <a:pt x="621550" y="162434"/>
                  </a:lnTo>
                  <a:lnTo>
                    <a:pt x="658600" y="189112"/>
                  </a:lnTo>
                  <a:lnTo>
                    <a:pt x="691212" y="219421"/>
                  </a:lnTo>
                  <a:lnTo>
                    <a:pt x="718925" y="252985"/>
                  </a:lnTo>
                  <a:lnTo>
                    <a:pt x="741280" y="289429"/>
                  </a:lnTo>
                  <a:lnTo>
                    <a:pt x="757817" y="328375"/>
                  </a:lnTo>
                  <a:lnTo>
                    <a:pt x="768076" y="369449"/>
                  </a:lnTo>
                  <a:lnTo>
                    <a:pt x="771598" y="412274"/>
                  </a:lnTo>
                  <a:lnTo>
                    <a:pt x="768076" y="455098"/>
                  </a:lnTo>
                  <a:lnTo>
                    <a:pt x="757817" y="496172"/>
                  </a:lnTo>
                  <a:lnTo>
                    <a:pt x="741280" y="535119"/>
                  </a:lnTo>
                  <a:lnTo>
                    <a:pt x="718925" y="571562"/>
                  </a:lnTo>
                  <a:lnTo>
                    <a:pt x="691212" y="605127"/>
                  </a:lnTo>
                  <a:lnTo>
                    <a:pt x="658600" y="635436"/>
                  </a:lnTo>
                  <a:lnTo>
                    <a:pt x="621550" y="662114"/>
                  </a:lnTo>
                  <a:lnTo>
                    <a:pt x="580519" y="684784"/>
                  </a:lnTo>
                  <a:lnTo>
                    <a:pt x="535970" y="703072"/>
                  </a:lnTo>
                  <a:lnTo>
                    <a:pt x="488360" y="716599"/>
                  </a:lnTo>
                  <a:lnTo>
                    <a:pt x="438150" y="724992"/>
                  </a:lnTo>
                  <a:lnTo>
                    <a:pt x="385799" y="727873"/>
                  </a:lnTo>
                  <a:lnTo>
                    <a:pt x="333448" y="724992"/>
                  </a:lnTo>
                  <a:lnTo>
                    <a:pt x="283238" y="716599"/>
                  </a:lnTo>
                  <a:lnTo>
                    <a:pt x="235628" y="703072"/>
                  </a:lnTo>
                  <a:lnTo>
                    <a:pt x="191078" y="684784"/>
                  </a:lnTo>
                  <a:lnTo>
                    <a:pt x="150048" y="662114"/>
                  </a:lnTo>
                  <a:lnTo>
                    <a:pt x="112997" y="635436"/>
                  </a:lnTo>
                  <a:lnTo>
                    <a:pt x="80385" y="605127"/>
                  </a:lnTo>
                  <a:lnTo>
                    <a:pt x="52672" y="571562"/>
                  </a:lnTo>
                  <a:lnTo>
                    <a:pt x="30317" y="535119"/>
                  </a:lnTo>
                  <a:lnTo>
                    <a:pt x="13781" y="496172"/>
                  </a:lnTo>
                  <a:lnTo>
                    <a:pt x="3521" y="455098"/>
                  </a:lnTo>
                  <a:lnTo>
                    <a:pt x="0" y="412274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00006" y="3092068"/>
              <a:ext cx="496570" cy="1084580"/>
            </a:xfrm>
            <a:custGeom>
              <a:avLst/>
              <a:gdLst/>
              <a:ahLst/>
              <a:cxnLst/>
              <a:rect l="l" t="t" r="r" b="b"/>
              <a:pathLst>
                <a:path w="496569" h="1084579">
                  <a:moveTo>
                    <a:pt x="496411" y="0"/>
                  </a:moveTo>
                  <a:lnTo>
                    <a:pt x="0" y="1084422"/>
                  </a:lnTo>
                </a:path>
              </a:pathLst>
            </a:custGeom>
            <a:ln w="9524">
              <a:solidFill>
                <a:srgbClr val="69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82016" y="4169941"/>
              <a:ext cx="32384" cy="46355"/>
            </a:xfrm>
            <a:custGeom>
              <a:avLst/>
              <a:gdLst/>
              <a:ahLst/>
              <a:cxnLst/>
              <a:rect l="l" t="t" r="r" b="b"/>
              <a:pathLst>
                <a:path w="32384" h="46354">
                  <a:moveTo>
                    <a:pt x="0" y="45849"/>
                  </a:moveTo>
                  <a:lnTo>
                    <a:pt x="3684" y="0"/>
                  </a:lnTo>
                  <a:lnTo>
                    <a:pt x="32294" y="13099"/>
                  </a:lnTo>
                  <a:lnTo>
                    <a:pt x="0" y="45849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82016" y="4169941"/>
              <a:ext cx="32384" cy="46355"/>
            </a:xfrm>
            <a:custGeom>
              <a:avLst/>
              <a:gdLst/>
              <a:ahLst/>
              <a:cxnLst/>
              <a:rect l="l" t="t" r="r" b="b"/>
              <a:pathLst>
                <a:path w="32384" h="46354">
                  <a:moveTo>
                    <a:pt x="3684" y="0"/>
                  </a:moveTo>
                  <a:lnTo>
                    <a:pt x="0" y="45849"/>
                  </a:lnTo>
                  <a:lnTo>
                    <a:pt x="32294" y="13099"/>
                  </a:lnTo>
                  <a:lnTo>
                    <a:pt x="3684" y="0"/>
                  </a:lnTo>
                  <a:close/>
                </a:path>
              </a:pathLst>
            </a:custGeom>
            <a:ln w="9524">
              <a:solidFill>
                <a:srgbClr val="69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224422" y="3829975"/>
            <a:ext cx="184403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65" dirty="0">
                <a:latin typeface="Carlito"/>
                <a:cs typeface="Carlito"/>
              </a:rPr>
              <a:t>Weight </a:t>
            </a:r>
            <a:r>
              <a:rPr sz="1400" spc="75" dirty="0">
                <a:latin typeface="Carlito"/>
                <a:cs typeface="Carlito"/>
              </a:rPr>
              <a:t>of </a:t>
            </a:r>
            <a:r>
              <a:rPr sz="1400" spc="65" dirty="0">
                <a:latin typeface="Carlito"/>
                <a:cs typeface="Carlito"/>
              </a:rPr>
              <a:t>that</a:t>
            </a:r>
            <a:r>
              <a:rPr sz="1400" spc="-70" dirty="0">
                <a:latin typeface="Carlito"/>
                <a:cs typeface="Carlito"/>
              </a:rPr>
              <a:t> </a:t>
            </a:r>
            <a:r>
              <a:rPr sz="1400" spc="75" dirty="0">
                <a:latin typeface="Carlito"/>
                <a:cs typeface="Carlito"/>
              </a:rPr>
              <a:t>feature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31736" y="3789027"/>
            <a:ext cx="24060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latin typeface="Carlito"/>
                <a:cs typeface="Carlito"/>
              </a:rPr>
              <a:t>“k” </a:t>
            </a:r>
            <a:r>
              <a:rPr sz="1400" spc="70" dirty="0">
                <a:latin typeface="Carlito"/>
                <a:cs typeface="Carlito"/>
              </a:rPr>
              <a:t>th </a:t>
            </a:r>
            <a:r>
              <a:rPr sz="1400" spc="75" dirty="0">
                <a:latin typeface="Carlito"/>
                <a:cs typeface="Carlito"/>
              </a:rPr>
              <a:t>feature of the </a:t>
            </a:r>
            <a:r>
              <a:rPr sz="1400" spc="100" dirty="0">
                <a:latin typeface="Carlito"/>
                <a:cs typeface="Carlito"/>
              </a:rPr>
              <a:t>image</a:t>
            </a:r>
            <a:r>
              <a:rPr sz="1400" spc="-65" dirty="0">
                <a:latin typeface="Carlito"/>
                <a:cs typeface="Carlito"/>
              </a:rPr>
              <a:t> </a:t>
            </a:r>
            <a:r>
              <a:rPr sz="1400" spc="-60" dirty="0">
                <a:latin typeface="Carlito"/>
                <a:cs typeface="Carlito"/>
              </a:rPr>
              <a:t>“i”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8099" y="4412856"/>
            <a:ext cx="2896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65" dirty="0">
                <a:latin typeface="Carlito"/>
                <a:cs typeface="Carlito"/>
              </a:rPr>
              <a:t>Similarity </a:t>
            </a:r>
            <a:r>
              <a:rPr sz="1400" spc="85" dirty="0">
                <a:latin typeface="Carlito"/>
                <a:cs typeface="Carlito"/>
              </a:rPr>
              <a:t>between </a:t>
            </a:r>
            <a:r>
              <a:rPr sz="1400" spc="100" dirty="0">
                <a:latin typeface="Carlito"/>
                <a:cs typeface="Carlito"/>
              </a:rPr>
              <a:t>image </a:t>
            </a:r>
            <a:r>
              <a:rPr sz="1400" spc="-60" dirty="0">
                <a:latin typeface="Carlito"/>
                <a:cs typeface="Carlito"/>
              </a:rPr>
              <a:t>“i” </a:t>
            </a:r>
            <a:r>
              <a:rPr sz="1400" spc="110" dirty="0">
                <a:latin typeface="Carlito"/>
                <a:cs typeface="Carlito"/>
              </a:rPr>
              <a:t>and</a:t>
            </a:r>
            <a:r>
              <a:rPr sz="1400" spc="-10" dirty="0">
                <a:latin typeface="Carlito"/>
                <a:cs typeface="Carlito"/>
              </a:rPr>
              <a:t> </a:t>
            </a:r>
            <a:r>
              <a:rPr sz="1400" spc="-65" dirty="0">
                <a:latin typeface="Carlito"/>
                <a:cs typeface="Carlito"/>
              </a:rPr>
              <a:t>“j”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46540EA0-9298-47DA-9294-F6AC30758F49}"/>
              </a:ext>
            </a:extLst>
          </p:cNvPr>
          <p:cNvSpPr txBox="1">
            <a:spLocks/>
          </p:cNvSpPr>
          <p:nvPr/>
        </p:nvSpPr>
        <p:spPr>
          <a:xfrm>
            <a:off x="384724" y="505856"/>
            <a:ext cx="795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EF6B00"/>
                </a:solidFill>
                <a:latin typeface="Caladea"/>
                <a:ea typeface="+mj-ea"/>
                <a:cs typeface="Calade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/>
              <a:t>Transforming Representations</a:t>
            </a:r>
            <a:endParaRPr lang="en-US" sz="2400" kern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34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545" y="803100"/>
            <a:ext cx="2954766" cy="4187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700" algn="r" defTabSz="914400"/>
            <a:r>
              <a:rPr lang="en-US" sz="5600" kern="1200" spc="-5">
                <a:latin typeface="+mj-lt"/>
                <a:ea typeface="+mj-ea"/>
                <a:cs typeface="+mj-cs"/>
              </a:rPr>
              <a:t>P.A.G Project Overview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849085"/>
            <a:ext cx="0" cy="428818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51828A10-9934-4024-99CE-562113662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160501"/>
              </p:ext>
            </p:extLst>
          </p:nvPr>
        </p:nvGraphicFramePr>
        <p:xfrm>
          <a:off x="3831401" y="803100"/>
          <a:ext cx="4683949" cy="4192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5248" y="1290203"/>
            <a:ext cx="7832090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90" dirty="0">
                <a:solidFill>
                  <a:srgbClr val="695D46"/>
                </a:solidFill>
                <a:latin typeface="Carlito"/>
                <a:cs typeface="Carlito"/>
              </a:rPr>
              <a:t>Freely identifying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the </a:t>
            </a:r>
            <a:r>
              <a:rPr sz="1800" b="1" dirty="0">
                <a:solidFill>
                  <a:srgbClr val="695D46"/>
                </a:solidFill>
                <a:latin typeface="Noto Sans"/>
                <a:cs typeface="Noto Sans"/>
              </a:rPr>
              <a:t>w </a:t>
            </a:r>
            <a:r>
              <a:rPr sz="1800" spc="85" dirty="0">
                <a:solidFill>
                  <a:srgbClr val="695D46"/>
                </a:solidFill>
                <a:latin typeface="Carlito"/>
                <a:cs typeface="Carlito"/>
              </a:rPr>
              <a:t>that </a:t>
            </a:r>
            <a:r>
              <a:rPr sz="1800" spc="110" dirty="0">
                <a:solidFill>
                  <a:srgbClr val="695D46"/>
                </a:solidFill>
                <a:latin typeface="Carlito"/>
                <a:cs typeface="Carlito"/>
              </a:rPr>
              <a:t>best </a:t>
            </a:r>
            <a:r>
              <a:rPr sz="1800" spc="100" dirty="0">
                <a:solidFill>
                  <a:srgbClr val="695D46"/>
                </a:solidFill>
                <a:latin typeface="Carlito"/>
                <a:cs typeface="Carlito"/>
              </a:rPr>
              <a:t>predicts </a:t>
            </a:r>
            <a:r>
              <a:rPr sz="1800" spc="165" dirty="0">
                <a:solidFill>
                  <a:srgbClr val="695D46"/>
                </a:solidFill>
                <a:latin typeface="Carlito"/>
                <a:cs typeface="Carlito"/>
              </a:rPr>
              <a:t>human </a:t>
            </a:r>
            <a:r>
              <a:rPr sz="1800" spc="85" dirty="0">
                <a:solidFill>
                  <a:srgbClr val="695D46"/>
                </a:solidFill>
                <a:latin typeface="Carlito"/>
                <a:cs typeface="Carlito"/>
              </a:rPr>
              <a:t>similarity</a:t>
            </a:r>
            <a:r>
              <a:rPr sz="1800" spc="-25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25" dirty="0">
                <a:solidFill>
                  <a:srgbClr val="695D46"/>
                </a:solidFill>
                <a:latin typeface="Carlito"/>
                <a:cs typeface="Carlito"/>
              </a:rPr>
              <a:t>judgments  </a:t>
            </a:r>
            <a:r>
              <a:rPr sz="1800" spc="140" dirty="0">
                <a:solidFill>
                  <a:srgbClr val="695D46"/>
                </a:solidFill>
                <a:latin typeface="Carlito"/>
                <a:cs typeface="Carlito"/>
              </a:rPr>
              <a:t>runs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the </a:t>
            </a:r>
            <a:r>
              <a:rPr sz="1800" spc="100" dirty="0">
                <a:solidFill>
                  <a:srgbClr val="695D46"/>
                </a:solidFill>
                <a:latin typeface="Carlito"/>
                <a:cs typeface="Carlito"/>
              </a:rPr>
              <a:t>risk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of </a:t>
            </a:r>
            <a:r>
              <a:rPr sz="1800" spc="85" dirty="0">
                <a:solidFill>
                  <a:srgbClr val="695D46"/>
                </a:solidFill>
                <a:latin typeface="Carlito"/>
                <a:cs typeface="Carlito"/>
              </a:rPr>
              <a:t>overﬁtting, </a:t>
            </a:r>
            <a:r>
              <a:rPr sz="1800" spc="105" dirty="0">
                <a:solidFill>
                  <a:srgbClr val="695D46"/>
                </a:solidFill>
                <a:latin typeface="Carlito"/>
                <a:cs typeface="Carlito"/>
              </a:rPr>
              <a:t>since </a:t>
            </a:r>
            <a:r>
              <a:rPr sz="1800" spc="130" dirty="0">
                <a:solidFill>
                  <a:srgbClr val="695D46"/>
                </a:solidFill>
                <a:latin typeface="Carlito"/>
                <a:cs typeface="Carlito"/>
              </a:rPr>
              <a:t>our </a:t>
            </a:r>
            <a:r>
              <a:rPr sz="1800" spc="185" dirty="0">
                <a:solidFill>
                  <a:srgbClr val="695D46"/>
                </a:solidFill>
                <a:latin typeface="Carlito"/>
                <a:cs typeface="Carlito"/>
              </a:rPr>
              <a:t>DNNs </a:t>
            </a:r>
            <a:r>
              <a:rPr sz="1800" spc="110" dirty="0">
                <a:solidFill>
                  <a:srgbClr val="695D46"/>
                </a:solidFill>
                <a:latin typeface="Carlito"/>
                <a:cs typeface="Carlito"/>
              </a:rPr>
              <a:t>generate </a:t>
            </a:r>
            <a:r>
              <a:rPr sz="1800" spc="130" dirty="0">
                <a:solidFill>
                  <a:srgbClr val="695D46"/>
                </a:solidFill>
                <a:latin typeface="Carlito"/>
                <a:cs typeface="Carlito"/>
              </a:rPr>
              <a:t>thousands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of  features.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DC68F611-0BC3-4AFD-98A0-1B6405F06490}"/>
              </a:ext>
            </a:extLst>
          </p:cNvPr>
          <p:cNvSpPr txBox="1">
            <a:spLocks/>
          </p:cNvSpPr>
          <p:nvPr/>
        </p:nvSpPr>
        <p:spPr>
          <a:xfrm>
            <a:off x="384724" y="505856"/>
            <a:ext cx="795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EF6B00"/>
                </a:solidFill>
                <a:latin typeface="Caladea"/>
                <a:ea typeface="+mj-ea"/>
                <a:cs typeface="Calade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/>
              <a:t>Learning transformations</a:t>
            </a:r>
            <a:endParaRPr lang="en-US" sz="2400" kern="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62548" y="1290203"/>
            <a:ext cx="7857490" cy="1538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1795" marR="177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91795" algn="l"/>
                <a:tab pos="392430" algn="l"/>
              </a:tabLst>
            </a:pPr>
            <a:r>
              <a:rPr sz="1800" spc="90" dirty="0">
                <a:solidFill>
                  <a:srgbClr val="695D46"/>
                </a:solidFill>
                <a:latin typeface="Carlito"/>
                <a:cs typeface="Carlito"/>
              </a:rPr>
              <a:t>Freely identifying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the </a:t>
            </a:r>
            <a:r>
              <a:rPr sz="1800" b="1" dirty="0">
                <a:solidFill>
                  <a:srgbClr val="695D46"/>
                </a:solidFill>
                <a:latin typeface="Noto Sans"/>
                <a:cs typeface="Noto Sans"/>
              </a:rPr>
              <a:t>w </a:t>
            </a:r>
            <a:r>
              <a:rPr sz="1800" spc="85" dirty="0">
                <a:solidFill>
                  <a:srgbClr val="695D46"/>
                </a:solidFill>
                <a:latin typeface="Carlito"/>
                <a:cs typeface="Carlito"/>
              </a:rPr>
              <a:t>that </a:t>
            </a:r>
            <a:r>
              <a:rPr sz="1800" spc="110" dirty="0">
                <a:solidFill>
                  <a:srgbClr val="695D46"/>
                </a:solidFill>
                <a:latin typeface="Carlito"/>
                <a:cs typeface="Carlito"/>
              </a:rPr>
              <a:t>best </a:t>
            </a:r>
            <a:r>
              <a:rPr sz="1800" spc="100" dirty="0">
                <a:solidFill>
                  <a:srgbClr val="695D46"/>
                </a:solidFill>
                <a:latin typeface="Carlito"/>
                <a:cs typeface="Carlito"/>
              </a:rPr>
              <a:t>predicts </a:t>
            </a:r>
            <a:r>
              <a:rPr sz="1800" spc="165" dirty="0">
                <a:solidFill>
                  <a:srgbClr val="695D46"/>
                </a:solidFill>
                <a:latin typeface="Carlito"/>
                <a:cs typeface="Carlito"/>
              </a:rPr>
              <a:t>human </a:t>
            </a:r>
            <a:r>
              <a:rPr sz="1800" spc="85" dirty="0">
                <a:solidFill>
                  <a:srgbClr val="695D46"/>
                </a:solidFill>
                <a:latin typeface="Carlito"/>
                <a:cs typeface="Carlito"/>
              </a:rPr>
              <a:t>similarity</a:t>
            </a:r>
            <a:r>
              <a:rPr sz="1800" spc="-25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25" dirty="0">
                <a:solidFill>
                  <a:srgbClr val="695D46"/>
                </a:solidFill>
                <a:latin typeface="Carlito"/>
                <a:cs typeface="Carlito"/>
              </a:rPr>
              <a:t>judgments  </a:t>
            </a:r>
            <a:r>
              <a:rPr sz="1800" spc="140" dirty="0">
                <a:solidFill>
                  <a:srgbClr val="695D46"/>
                </a:solidFill>
                <a:latin typeface="Carlito"/>
                <a:cs typeface="Carlito"/>
              </a:rPr>
              <a:t>runs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the </a:t>
            </a:r>
            <a:r>
              <a:rPr sz="1800" spc="100" dirty="0">
                <a:solidFill>
                  <a:srgbClr val="695D46"/>
                </a:solidFill>
                <a:latin typeface="Carlito"/>
                <a:cs typeface="Carlito"/>
              </a:rPr>
              <a:t>risk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of </a:t>
            </a:r>
            <a:r>
              <a:rPr sz="1800" spc="85" dirty="0">
                <a:solidFill>
                  <a:srgbClr val="695D46"/>
                </a:solidFill>
                <a:latin typeface="Carlito"/>
                <a:cs typeface="Carlito"/>
              </a:rPr>
              <a:t>overﬁtting, </a:t>
            </a:r>
            <a:r>
              <a:rPr sz="1800" spc="105" dirty="0">
                <a:solidFill>
                  <a:srgbClr val="695D46"/>
                </a:solidFill>
                <a:latin typeface="Carlito"/>
                <a:cs typeface="Carlito"/>
              </a:rPr>
              <a:t>since </a:t>
            </a:r>
            <a:r>
              <a:rPr sz="1800" spc="130" dirty="0">
                <a:solidFill>
                  <a:srgbClr val="695D46"/>
                </a:solidFill>
                <a:latin typeface="Carlito"/>
                <a:cs typeface="Carlito"/>
              </a:rPr>
              <a:t>our </a:t>
            </a:r>
            <a:r>
              <a:rPr sz="1800" spc="185" dirty="0">
                <a:solidFill>
                  <a:srgbClr val="695D46"/>
                </a:solidFill>
                <a:latin typeface="Carlito"/>
                <a:cs typeface="Carlito"/>
              </a:rPr>
              <a:t>DNNs </a:t>
            </a:r>
            <a:r>
              <a:rPr sz="1800" spc="110" dirty="0">
                <a:solidFill>
                  <a:srgbClr val="695D46"/>
                </a:solidFill>
                <a:latin typeface="Carlito"/>
                <a:cs typeface="Carlito"/>
              </a:rPr>
              <a:t>generate </a:t>
            </a:r>
            <a:r>
              <a:rPr sz="1800" spc="130" dirty="0">
                <a:solidFill>
                  <a:srgbClr val="695D46"/>
                </a:solidFill>
                <a:latin typeface="Carlito"/>
                <a:cs typeface="Carlito"/>
              </a:rPr>
              <a:t>thousands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of  features.</a:t>
            </a:r>
            <a:endParaRPr sz="1800">
              <a:latin typeface="Carlito"/>
              <a:cs typeface="Carlito"/>
            </a:endParaRPr>
          </a:p>
          <a:p>
            <a:pPr marL="3917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91795" algn="l"/>
                <a:tab pos="392430" algn="l"/>
              </a:tabLst>
            </a:pPr>
            <a:r>
              <a:rPr sz="1800" spc="140" dirty="0">
                <a:solidFill>
                  <a:srgbClr val="695D46"/>
                </a:solidFill>
                <a:latin typeface="Carlito"/>
                <a:cs typeface="Carlito"/>
              </a:rPr>
              <a:t>L2 </a:t>
            </a:r>
            <a:r>
              <a:rPr sz="1800" spc="100" dirty="0">
                <a:solidFill>
                  <a:srgbClr val="695D46"/>
                </a:solidFill>
                <a:latin typeface="Carlito"/>
                <a:cs typeface="Carlito"/>
              </a:rPr>
              <a:t>regularization </a:t>
            </a:r>
            <a:r>
              <a:rPr sz="1800" spc="145" dirty="0">
                <a:solidFill>
                  <a:srgbClr val="695D46"/>
                </a:solidFill>
                <a:latin typeface="Carlito"/>
                <a:cs typeface="Carlito"/>
              </a:rPr>
              <a:t>on</a:t>
            </a:r>
            <a:r>
              <a:rPr sz="1800" spc="-6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695D46"/>
                </a:solidFill>
                <a:latin typeface="Noto Sans"/>
                <a:cs typeface="Noto Sans"/>
              </a:rPr>
              <a:t>w</a:t>
            </a:r>
            <a:endParaRPr sz="1800">
              <a:latin typeface="Noto Sans"/>
              <a:cs typeface="Noto Sans"/>
            </a:endParaRPr>
          </a:p>
          <a:p>
            <a:pPr marL="848994" lvl="1" indent="-336550">
              <a:lnSpc>
                <a:spcPct val="100000"/>
              </a:lnSpc>
              <a:spcBef>
                <a:spcPts val="330"/>
              </a:spcBef>
              <a:buFont typeface="Arial"/>
              <a:buChar char="○"/>
              <a:tabLst>
                <a:tab pos="848994" algn="l"/>
                <a:tab pos="849630" algn="l"/>
              </a:tabLst>
            </a:pPr>
            <a:r>
              <a:rPr sz="1400" spc="80" dirty="0">
                <a:solidFill>
                  <a:srgbClr val="695D46"/>
                </a:solidFill>
                <a:latin typeface="Carlito"/>
                <a:cs typeface="Carlito"/>
              </a:rPr>
              <a:t>penalizing </a:t>
            </a:r>
            <a:r>
              <a:rPr sz="1400" spc="105" dirty="0">
                <a:solidFill>
                  <a:srgbClr val="695D46"/>
                </a:solidFill>
                <a:latin typeface="Carlito"/>
                <a:cs typeface="Carlito"/>
              </a:rPr>
              <a:t>models </a:t>
            </a:r>
            <a:r>
              <a:rPr sz="1400" spc="75" dirty="0">
                <a:solidFill>
                  <a:srgbClr val="695D46"/>
                </a:solidFill>
                <a:latin typeface="Carlito"/>
                <a:cs typeface="Carlito"/>
              </a:rPr>
              <a:t>for </a:t>
            </a:r>
            <a:r>
              <a:rPr sz="1400" spc="80" dirty="0">
                <a:solidFill>
                  <a:srgbClr val="695D46"/>
                </a:solidFill>
                <a:latin typeface="Carlito"/>
                <a:cs typeface="Carlito"/>
              </a:rPr>
              <a:t>which </a:t>
            </a:r>
            <a:r>
              <a:rPr sz="1400" spc="75" dirty="0">
                <a:solidFill>
                  <a:srgbClr val="695D46"/>
                </a:solidFill>
                <a:latin typeface="Carlito"/>
                <a:cs typeface="Carlito"/>
              </a:rPr>
              <a:t>the </a:t>
            </a:r>
            <a:r>
              <a:rPr sz="1400" spc="85" dirty="0">
                <a:solidFill>
                  <a:srgbClr val="695D46"/>
                </a:solidFill>
                <a:latin typeface="Carlito"/>
                <a:cs typeface="Carlito"/>
              </a:rPr>
              <a:t>inner product </a:t>
            </a:r>
            <a:r>
              <a:rPr sz="1400" spc="100" dirty="0">
                <a:solidFill>
                  <a:srgbClr val="695D46"/>
                </a:solidFill>
                <a:latin typeface="Carlito"/>
                <a:cs typeface="Carlito"/>
              </a:rPr>
              <a:t>w</a:t>
            </a:r>
            <a:r>
              <a:rPr sz="1350" spc="150" baseline="30864" dirty="0">
                <a:solidFill>
                  <a:srgbClr val="695D46"/>
                </a:solidFill>
                <a:latin typeface="Carlito"/>
                <a:cs typeface="Carlito"/>
              </a:rPr>
              <a:t>T</a:t>
            </a:r>
            <a:r>
              <a:rPr sz="1400" spc="100" dirty="0">
                <a:solidFill>
                  <a:srgbClr val="695D46"/>
                </a:solidFill>
                <a:latin typeface="Carlito"/>
                <a:cs typeface="Carlito"/>
              </a:rPr>
              <a:t>w </a:t>
            </a:r>
            <a:r>
              <a:rPr sz="1400" spc="70" dirty="0">
                <a:solidFill>
                  <a:srgbClr val="695D46"/>
                </a:solidFill>
                <a:latin typeface="Carlito"/>
                <a:cs typeface="Carlito"/>
              </a:rPr>
              <a:t>is</a:t>
            </a:r>
            <a:r>
              <a:rPr sz="1400" spc="5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75" dirty="0">
                <a:solidFill>
                  <a:srgbClr val="695D46"/>
                </a:solidFill>
                <a:latin typeface="Carlito"/>
                <a:cs typeface="Carlito"/>
              </a:rPr>
              <a:t>large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7B28CF2F-E556-4622-A2CF-1F2D5AD85FA3}"/>
              </a:ext>
            </a:extLst>
          </p:cNvPr>
          <p:cNvSpPr txBox="1">
            <a:spLocks/>
          </p:cNvSpPr>
          <p:nvPr/>
        </p:nvSpPr>
        <p:spPr>
          <a:xfrm>
            <a:off x="384724" y="505856"/>
            <a:ext cx="795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EF6B00"/>
                </a:solidFill>
                <a:latin typeface="Caladea"/>
                <a:ea typeface="+mj-ea"/>
                <a:cs typeface="Calade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/>
              <a:t>Learning transformations</a:t>
            </a:r>
            <a:endParaRPr lang="en-US" sz="2400" kern="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62548" y="1290203"/>
            <a:ext cx="8056880" cy="19687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1795" marR="21717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91795" algn="l"/>
                <a:tab pos="392430" algn="l"/>
              </a:tabLst>
            </a:pPr>
            <a:r>
              <a:rPr sz="1800" spc="90" dirty="0">
                <a:solidFill>
                  <a:srgbClr val="695D46"/>
                </a:solidFill>
                <a:latin typeface="Carlito"/>
                <a:cs typeface="Carlito"/>
              </a:rPr>
              <a:t>Freely identifying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the </a:t>
            </a:r>
            <a:r>
              <a:rPr sz="1800" b="1" dirty="0">
                <a:solidFill>
                  <a:srgbClr val="695D46"/>
                </a:solidFill>
                <a:latin typeface="Noto Sans"/>
                <a:cs typeface="Noto Sans"/>
              </a:rPr>
              <a:t>w </a:t>
            </a:r>
            <a:r>
              <a:rPr sz="1800" spc="85" dirty="0">
                <a:solidFill>
                  <a:srgbClr val="695D46"/>
                </a:solidFill>
                <a:latin typeface="Carlito"/>
                <a:cs typeface="Carlito"/>
              </a:rPr>
              <a:t>that </a:t>
            </a:r>
            <a:r>
              <a:rPr sz="1800" spc="110" dirty="0">
                <a:solidFill>
                  <a:srgbClr val="695D46"/>
                </a:solidFill>
                <a:latin typeface="Carlito"/>
                <a:cs typeface="Carlito"/>
              </a:rPr>
              <a:t>best </a:t>
            </a:r>
            <a:r>
              <a:rPr sz="1800" spc="100" dirty="0">
                <a:solidFill>
                  <a:srgbClr val="695D46"/>
                </a:solidFill>
                <a:latin typeface="Carlito"/>
                <a:cs typeface="Carlito"/>
              </a:rPr>
              <a:t>predicts </a:t>
            </a:r>
            <a:r>
              <a:rPr sz="1800" spc="165" dirty="0">
                <a:solidFill>
                  <a:srgbClr val="695D46"/>
                </a:solidFill>
                <a:latin typeface="Carlito"/>
                <a:cs typeface="Carlito"/>
              </a:rPr>
              <a:t>human </a:t>
            </a:r>
            <a:r>
              <a:rPr sz="1800" spc="85" dirty="0">
                <a:solidFill>
                  <a:srgbClr val="695D46"/>
                </a:solidFill>
                <a:latin typeface="Carlito"/>
                <a:cs typeface="Carlito"/>
              </a:rPr>
              <a:t>similarity</a:t>
            </a:r>
            <a:r>
              <a:rPr sz="1800" spc="-25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spc="125" dirty="0">
                <a:solidFill>
                  <a:srgbClr val="695D46"/>
                </a:solidFill>
                <a:latin typeface="Carlito"/>
                <a:cs typeface="Carlito"/>
              </a:rPr>
              <a:t>judgments  </a:t>
            </a:r>
            <a:r>
              <a:rPr sz="1800" spc="140" dirty="0">
                <a:solidFill>
                  <a:srgbClr val="695D46"/>
                </a:solidFill>
                <a:latin typeface="Carlito"/>
                <a:cs typeface="Carlito"/>
              </a:rPr>
              <a:t>runs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the </a:t>
            </a:r>
            <a:r>
              <a:rPr sz="1800" spc="100" dirty="0">
                <a:solidFill>
                  <a:srgbClr val="695D46"/>
                </a:solidFill>
                <a:latin typeface="Carlito"/>
                <a:cs typeface="Carlito"/>
              </a:rPr>
              <a:t>risk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of </a:t>
            </a:r>
            <a:r>
              <a:rPr sz="1800" spc="85" dirty="0">
                <a:solidFill>
                  <a:srgbClr val="695D46"/>
                </a:solidFill>
                <a:latin typeface="Carlito"/>
                <a:cs typeface="Carlito"/>
              </a:rPr>
              <a:t>overﬁtting, </a:t>
            </a:r>
            <a:r>
              <a:rPr sz="1800" spc="105" dirty="0">
                <a:solidFill>
                  <a:srgbClr val="695D46"/>
                </a:solidFill>
                <a:latin typeface="Carlito"/>
                <a:cs typeface="Carlito"/>
              </a:rPr>
              <a:t>since </a:t>
            </a:r>
            <a:r>
              <a:rPr sz="1800" spc="130" dirty="0">
                <a:solidFill>
                  <a:srgbClr val="695D46"/>
                </a:solidFill>
                <a:latin typeface="Carlito"/>
                <a:cs typeface="Carlito"/>
              </a:rPr>
              <a:t>our </a:t>
            </a:r>
            <a:r>
              <a:rPr sz="1800" spc="185" dirty="0">
                <a:solidFill>
                  <a:srgbClr val="695D46"/>
                </a:solidFill>
                <a:latin typeface="Carlito"/>
                <a:cs typeface="Carlito"/>
              </a:rPr>
              <a:t>DNNs </a:t>
            </a:r>
            <a:r>
              <a:rPr sz="1800" spc="110" dirty="0">
                <a:solidFill>
                  <a:srgbClr val="695D46"/>
                </a:solidFill>
                <a:latin typeface="Carlito"/>
                <a:cs typeface="Carlito"/>
              </a:rPr>
              <a:t>generate </a:t>
            </a:r>
            <a:r>
              <a:rPr sz="1800" spc="130" dirty="0">
                <a:solidFill>
                  <a:srgbClr val="695D46"/>
                </a:solidFill>
                <a:latin typeface="Carlito"/>
                <a:cs typeface="Carlito"/>
              </a:rPr>
              <a:t>thousands </a:t>
            </a:r>
            <a:r>
              <a:rPr sz="1800" spc="95" dirty="0">
                <a:solidFill>
                  <a:srgbClr val="695D46"/>
                </a:solidFill>
                <a:latin typeface="Carlito"/>
                <a:cs typeface="Carlito"/>
              </a:rPr>
              <a:t>of  features.</a:t>
            </a:r>
            <a:endParaRPr sz="1800" dirty="0">
              <a:latin typeface="Carlito"/>
              <a:cs typeface="Carlito"/>
            </a:endParaRPr>
          </a:p>
          <a:p>
            <a:pPr marL="3917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91795" algn="l"/>
                <a:tab pos="392430" algn="l"/>
              </a:tabLst>
            </a:pPr>
            <a:r>
              <a:rPr sz="1800" spc="140" dirty="0">
                <a:solidFill>
                  <a:srgbClr val="695D46"/>
                </a:solidFill>
                <a:latin typeface="Carlito"/>
                <a:cs typeface="Carlito"/>
              </a:rPr>
              <a:t>L2 </a:t>
            </a:r>
            <a:r>
              <a:rPr sz="1800" spc="100" dirty="0">
                <a:solidFill>
                  <a:srgbClr val="695D46"/>
                </a:solidFill>
                <a:latin typeface="Carlito"/>
                <a:cs typeface="Carlito"/>
              </a:rPr>
              <a:t>regularization </a:t>
            </a:r>
            <a:r>
              <a:rPr sz="1800" spc="145" dirty="0">
                <a:solidFill>
                  <a:srgbClr val="695D46"/>
                </a:solidFill>
                <a:latin typeface="Carlito"/>
                <a:cs typeface="Carlito"/>
              </a:rPr>
              <a:t>on</a:t>
            </a:r>
            <a:r>
              <a:rPr sz="1800" spc="-65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695D46"/>
                </a:solidFill>
                <a:latin typeface="Noto Sans"/>
                <a:cs typeface="Noto Sans"/>
              </a:rPr>
              <a:t>w</a:t>
            </a:r>
            <a:endParaRPr sz="1800" dirty="0">
              <a:latin typeface="Noto Sans"/>
              <a:cs typeface="Noto Sans"/>
            </a:endParaRPr>
          </a:p>
          <a:p>
            <a:pPr marL="848994" lvl="1" indent="-336550">
              <a:lnSpc>
                <a:spcPct val="100000"/>
              </a:lnSpc>
              <a:spcBef>
                <a:spcPts val="330"/>
              </a:spcBef>
              <a:buFont typeface="Arial"/>
              <a:buChar char="○"/>
              <a:tabLst>
                <a:tab pos="848994" algn="l"/>
                <a:tab pos="849630" algn="l"/>
              </a:tabLst>
            </a:pPr>
            <a:r>
              <a:rPr sz="1400" spc="80" dirty="0">
                <a:solidFill>
                  <a:srgbClr val="695D46"/>
                </a:solidFill>
                <a:latin typeface="Carlito"/>
                <a:cs typeface="Carlito"/>
              </a:rPr>
              <a:t>penalizing </a:t>
            </a:r>
            <a:r>
              <a:rPr sz="1400" spc="105" dirty="0">
                <a:solidFill>
                  <a:srgbClr val="695D46"/>
                </a:solidFill>
                <a:latin typeface="Carlito"/>
                <a:cs typeface="Carlito"/>
              </a:rPr>
              <a:t>models </a:t>
            </a:r>
            <a:r>
              <a:rPr sz="1400" spc="75" dirty="0">
                <a:solidFill>
                  <a:srgbClr val="695D46"/>
                </a:solidFill>
                <a:latin typeface="Carlito"/>
                <a:cs typeface="Carlito"/>
              </a:rPr>
              <a:t>for </a:t>
            </a:r>
            <a:r>
              <a:rPr sz="1400" spc="80" dirty="0">
                <a:solidFill>
                  <a:srgbClr val="695D46"/>
                </a:solidFill>
                <a:latin typeface="Carlito"/>
                <a:cs typeface="Carlito"/>
              </a:rPr>
              <a:t>which </a:t>
            </a:r>
            <a:r>
              <a:rPr sz="1400" spc="75" dirty="0">
                <a:solidFill>
                  <a:srgbClr val="695D46"/>
                </a:solidFill>
                <a:latin typeface="Carlito"/>
                <a:cs typeface="Carlito"/>
              </a:rPr>
              <a:t>the </a:t>
            </a:r>
            <a:r>
              <a:rPr sz="1400" spc="85" dirty="0">
                <a:solidFill>
                  <a:srgbClr val="695D46"/>
                </a:solidFill>
                <a:latin typeface="Carlito"/>
                <a:cs typeface="Carlito"/>
              </a:rPr>
              <a:t>inner product </a:t>
            </a:r>
            <a:r>
              <a:rPr sz="1400" spc="100" dirty="0">
                <a:solidFill>
                  <a:srgbClr val="695D46"/>
                </a:solidFill>
                <a:latin typeface="Carlito"/>
                <a:cs typeface="Carlito"/>
              </a:rPr>
              <a:t>w</a:t>
            </a:r>
            <a:r>
              <a:rPr sz="1350" spc="150" baseline="30864" dirty="0">
                <a:solidFill>
                  <a:srgbClr val="695D46"/>
                </a:solidFill>
                <a:latin typeface="Carlito"/>
                <a:cs typeface="Carlito"/>
              </a:rPr>
              <a:t>T</a:t>
            </a:r>
            <a:r>
              <a:rPr sz="1400" spc="100" dirty="0">
                <a:solidFill>
                  <a:srgbClr val="695D46"/>
                </a:solidFill>
                <a:latin typeface="Carlito"/>
                <a:cs typeface="Carlito"/>
              </a:rPr>
              <a:t>w </a:t>
            </a:r>
            <a:r>
              <a:rPr sz="1400" spc="70" dirty="0">
                <a:solidFill>
                  <a:srgbClr val="695D46"/>
                </a:solidFill>
                <a:latin typeface="Carlito"/>
                <a:cs typeface="Carlito"/>
              </a:rPr>
              <a:t>is</a:t>
            </a:r>
            <a:r>
              <a:rPr sz="1400" spc="50" dirty="0">
                <a:solidFill>
                  <a:srgbClr val="695D46"/>
                </a:solidFill>
                <a:latin typeface="Carlito"/>
                <a:cs typeface="Carlito"/>
              </a:rPr>
              <a:t> </a:t>
            </a:r>
            <a:r>
              <a:rPr sz="1400" spc="75" dirty="0">
                <a:solidFill>
                  <a:srgbClr val="695D46"/>
                </a:solidFill>
                <a:latin typeface="Carlito"/>
                <a:cs typeface="Carlito"/>
              </a:rPr>
              <a:t>large</a:t>
            </a:r>
            <a:r>
              <a:rPr lang="en-US" sz="1400" spc="75" dirty="0">
                <a:solidFill>
                  <a:srgbClr val="695D46"/>
                </a:solidFill>
                <a:latin typeface="Carlito"/>
                <a:cs typeface="Carlito"/>
              </a:rPr>
              <a:t> (we want to minimize the square magnitude of weights; produces models with may small weights rather than few large ones.)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7226366-A15D-4BC9-BF4B-BE9ADA1EA152}"/>
              </a:ext>
            </a:extLst>
          </p:cNvPr>
          <p:cNvSpPr txBox="1">
            <a:spLocks/>
          </p:cNvSpPr>
          <p:nvPr/>
        </p:nvSpPr>
        <p:spPr>
          <a:xfrm>
            <a:off x="384724" y="505856"/>
            <a:ext cx="795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EF6B00"/>
                </a:solidFill>
                <a:latin typeface="Caladea"/>
                <a:ea typeface="+mj-ea"/>
                <a:cs typeface="Calade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/>
              <a:t>Learning transformations</a:t>
            </a:r>
            <a:endParaRPr lang="en-US" sz="2400" kern="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756"/>
            <a:ext cx="5825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Improvement through feature</a:t>
            </a:r>
            <a:r>
              <a:rPr sz="2400" spc="-75" dirty="0"/>
              <a:t> </a:t>
            </a:r>
            <a:r>
              <a:rPr sz="2400" spc="-5" dirty="0"/>
              <a:t>adaptation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63549" y="1116077"/>
            <a:ext cx="4509770" cy="12682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Caladea"/>
                <a:cs typeface="Caladea"/>
              </a:rPr>
              <a:t>Trained only for the best performing </a:t>
            </a:r>
            <a:r>
              <a:rPr sz="1800" spc="-10" dirty="0">
                <a:latin typeface="Caladea"/>
                <a:cs typeface="Caladea"/>
              </a:rPr>
              <a:t>Deep  </a:t>
            </a:r>
            <a:r>
              <a:rPr sz="1800" spc="-5" dirty="0">
                <a:latin typeface="Caladea"/>
                <a:cs typeface="Caladea"/>
              </a:rPr>
              <a:t>Neural Network,</a:t>
            </a:r>
            <a:r>
              <a:rPr sz="1800" spc="25" dirty="0">
                <a:latin typeface="Caladea"/>
                <a:cs typeface="Caladea"/>
              </a:rPr>
              <a:t> </a:t>
            </a:r>
            <a:r>
              <a:rPr sz="1800" b="1" spc="-5" dirty="0">
                <a:latin typeface="Caladea"/>
                <a:cs typeface="Caladea"/>
              </a:rPr>
              <a:t>VGG</a:t>
            </a:r>
            <a:endParaRPr sz="1800" dirty="0">
              <a:latin typeface="Caladea"/>
              <a:cs typeface="Caladea"/>
            </a:endParaRPr>
          </a:p>
          <a:p>
            <a:pPr marL="379095" marR="43815" indent="-367030">
              <a:lnSpc>
                <a:spcPct val="114599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Caladea"/>
                <a:cs typeface="Caladea"/>
              </a:rPr>
              <a:t>Variance Explained </a:t>
            </a:r>
            <a:r>
              <a:rPr sz="1800" b="1" spc="-5" dirty="0">
                <a:latin typeface="Caladea"/>
                <a:cs typeface="Caladea"/>
              </a:rPr>
              <a:t>doubled </a:t>
            </a:r>
            <a:r>
              <a:rPr sz="1800" spc="-5" dirty="0">
                <a:latin typeface="Caladea"/>
                <a:cs typeface="Caladea"/>
              </a:rPr>
              <a:t>compared to  raw representations on all</a:t>
            </a:r>
            <a:r>
              <a:rPr sz="1800" spc="-20" dirty="0">
                <a:latin typeface="Caladea"/>
                <a:cs typeface="Caladea"/>
              </a:rPr>
              <a:t> </a:t>
            </a:r>
            <a:r>
              <a:rPr sz="1800" spc="-10" dirty="0">
                <a:latin typeface="Caladea"/>
                <a:cs typeface="Caladea"/>
              </a:rPr>
              <a:t>domains</a:t>
            </a:r>
            <a:endParaRPr sz="1800" dirty="0">
              <a:latin typeface="Caladea"/>
              <a:cs typeface="Calad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78240" y="1418972"/>
            <a:ext cx="4210041" cy="2643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756"/>
            <a:ext cx="5825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Improvement through feature</a:t>
            </a:r>
            <a:r>
              <a:rPr sz="2400" spc="-75" dirty="0"/>
              <a:t> </a:t>
            </a:r>
            <a:r>
              <a:rPr sz="2400" spc="-5" dirty="0"/>
              <a:t>adaptation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19398" y="1116077"/>
            <a:ext cx="4422140" cy="25424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Caladea"/>
                <a:cs typeface="Caladea"/>
              </a:rPr>
              <a:t>The stricter case of cross-validation titled  ‘CV control’ explained the similarity  judgements better than raw  </a:t>
            </a:r>
            <a:r>
              <a:rPr sz="1800" spc="-10" dirty="0">
                <a:latin typeface="Caladea"/>
                <a:cs typeface="Caladea"/>
              </a:rPr>
              <a:t>representations</a:t>
            </a:r>
            <a:r>
              <a:rPr lang="en-US" dirty="0">
                <a:latin typeface="Caladea"/>
                <a:cs typeface="Caladea"/>
              </a:rPr>
              <a:t>. </a:t>
            </a:r>
            <a:r>
              <a:rPr sz="1800" spc="-5" dirty="0">
                <a:latin typeface="Caladea"/>
                <a:cs typeface="Caladea"/>
              </a:rPr>
              <a:t>In this case no single images occured in  both training folds and test folds </a:t>
            </a:r>
            <a:r>
              <a:rPr sz="1800" spc="-10" dirty="0">
                <a:latin typeface="Caladea"/>
                <a:cs typeface="Caladea"/>
              </a:rPr>
              <a:t>of  cross-validation</a:t>
            </a:r>
            <a:endParaRPr sz="1800" dirty="0">
              <a:latin typeface="Caladea"/>
              <a:cs typeface="Caladea"/>
            </a:endParaRPr>
          </a:p>
          <a:p>
            <a:pPr marL="379095" marR="261620" indent="-367030">
              <a:lnSpc>
                <a:spcPct val="114599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Caladea"/>
                <a:cs typeface="Caladea"/>
              </a:rPr>
              <a:t>However, for ‘Transformed model’, the  exclusivity was wrt to pair of</a:t>
            </a:r>
            <a:r>
              <a:rPr sz="1800" spc="-50" dirty="0">
                <a:latin typeface="Caladea"/>
                <a:cs typeface="Caladea"/>
              </a:rPr>
              <a:t> </a:t>
            </a:r>
            <a:r>
              <a:rPr sz="1800" spc="-5" dirty="0">
                <a:latin typeface="Caladea"/>
                <a:cs typeface="Caladea"/>
              </a:rPr>
              <a:t>images.</a:t>
            </a:r>
            <a:endParaRPr sz="1800" dirty="0">
              <a:latin typeface="Caladea"/>
              <a:cs typeface="Calad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98733" y="1442922"/>
            <a:ext cx="3629897" cy="2661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756"/>
            <a:ext cx="5825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Improvement through feature</a:t>
            </a:r>
            <a:r>
              <a:rPr sz="2400" spc="-75" dirty="0"/>
              <a:t> </a:t>
            </a:r>
            <a:r>
              <a:rPr sz="2400" spc="-5" dirty="0"/>
              <a:t>adaptation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84724" y="1155065"/>
            <a:ext cx="406907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adea"/>
                <a:cs typeface="Caladea"/>
              </a:rPr>
              <a:t>Comparison of the results from MDS</a:t>
            </a:r>
            <a:r>
              <a:rPr sz="2000" spc="-70" dirty="0">
                <a:latin typeface="Caladea"/>
                <a:cs typeface="Caladea"/>
              </a:rPr>
              <a:t> </a:t>
            </a:r>
            <a:r>
              <a:rPr sz="2000" spc="-5" dirty="0">
                <a:latin typeface="Caladea"/>
                <a:cs typeface="Caladea"/>
              </a:rPr>
              <a:t>:</a:t>
            </a:r>
            <a:endParaRPr sz="2000">
              <a:latin typeface="Caladea"/>
              <a:cs typeface="Calad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4" y="2297047"/>
            <a:ext cx="2904490" cy="95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latin typeface="Caladea"/>
                <a:cs typeface="Caladea"/>
              </a:rPr>
              <a:t>Strong</a:t>
            </a:r>
            <a:r>
              <a:rPr lang="en-US" sz="2200" b="1" spc="-5" dirty="0">
                <a:latin typeface="Caladea"/>
                <a:cs typeface="Caladea"/>
              </a:rPr>
              <a:t>er</a:t>
            </a:r>
            <a:r>
              <a:rPr sz="2200" b="1" spc="-5" dirty="0">
                <a:latin typeface="Caladea"/>
                <a:cs typeface="Caladea"/>
              </a:rPr>
              <a:t> resemblance</a:t>
            </a:r>
            <a:r>
              <a:rPr sz="2200" b="1" spc="-80" dirty="0">
                <a:latin typeface="Caladea"/>
                <a:cs typeface="Caladea"/>
              </a:rPr>
              <a:t> </a:t>
            </a:r>
            <a:r>
              <a:rPr sz="2200" b="1" spc="-5" dirty="0">
                <a:latin typeface="Caladea"/>
                <a:cs typeface="Caladea"/>
              </a:rPr>
              <a:t>to</a:t>
            </a:r>
            <a:endParaRPr sz="2200" dirty="0">
              <a:latin typeface="Caladea"/>
              <a:cs typeface="Calade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Caladea"/>
              <a:cs typeface="Caladea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latin typeface="Caladea"/>
                <a:cs typeface="Caladea"/>
              </a:rPr>
              <a:t>human</a:t>
            </a:r>
            <a:r>
              <a:rPr sz="2200" b="1" spc="-20" dirty="0">
                <a:latin typeface="Caladea"/>
                <a:cs typeface="Caladea"/>
              </a:rPr>
              <a:t> </a:t>
            </a:r>
            <a:r>
              <a:rPr sz="2200" b="1" spc="-5" dirty="0">
                <a:latin typeface="Caladea"/>
                <a:cs typeface="Caladea"/>
              </a:rPr>
              <a:t>judgements</a:t>
            </a:r>
            <a:endParaRPr sz="2200" dirty="0">
              <a:latin typeface="Caladea"/>
              <a:cs typeface="Calade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54768" y="1645921"/>
            <a:ext cx="5484188" cy="2447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756"/>
            <a:ext cx="5825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Improvement through feature</a:t>
            </a:r>
            <a:r>
              <a:rPr sz="2400" spc="-75" dirty="0"/>
              <a:t> </a:t>
            </a:r>
            <a:r>
              <a:rPr sz="2400" spc="-5" dirty="0"/>
              <a:t>adaptation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05123" y="1129260"/>
            <a:ext cx="7818084" cy="3772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756"/>
            <a:ext cx="3188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Inter-domain</a:t>
            </a:r>
            <a:r>
              <a:rPr sz="2400" spc="-80" dirty="0"/>
              <a:t> </a:t>
            </a:r>
            <a:r>
              <a:rPr sz="2400" spc="-5" dirty="0"/>
              <a:t>Transfer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04117" y="1107440"/>
            <a:ext cx="8360409" cy="7302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94335" indent="-382270">
              <a:lnSpc>
                <a:spcPct val="100000"/>
              </a:lnSpc>
              <a:spcBef>
                <a:spcPts val="475"/>
              </a:spcBef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Caladea"/>
                <a:cs typeface="Caladea"/>
              </a:rPr>
              <a:t>Transformations learnt on one domain do not generalize to</a:t>
            </a:r>
            <a:r>
              <a:rPr sz="2000" spc="-20" dirty="0">
                <a:latin typeface="Caladea"/>
                <a:cs typeface="Caladea"/>
              </a:rPr>
              <a:t> </a:t>
            </a:r>
            <a:r>
              <a:rPr sz="2000" spc="-10" dirty="0">
                <a:latin typeface="Caladea"/>
                <a:cs typeface="Caladea"/>
              </a:rPr>
              <a:t>others</a:t>
            </a:r>
            <a:endParaRPr sz="2000">
              <a:latin typeface="Caladea"/>
              <a:cs typeface="Caladea"/>
            </a:endParaRPr>
          </a:p>
          <a:p>
            <a:pPr marL="394335" indent="-382270">
              <a:lnSpc>
                <a:spcPct val="100000"/>
              </a:lnSpc>
              <a:spcBef>
                <a:spcPts val="375"/>
              </a:spcBef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Caladea"/>
                <a:cs typeface="Caladea"/>
              </a:rPr>
              <a:t>Correlations are poor </a:t>
            </a:r>
            <a:r>
              <a:rPr sz="2000" dirty="0">
                <a:latin typeface="Caladea"/>
                <a:cs typeface="Caladea"/>
              </a:rPr>
              <a:t>&amp; </a:t>
            </a:r>
            <a:r>
              <a:rPr sz="2000" spc="-5" dirty="0">
                <a:latin typeface="Caladea"/>
                <a:cs typeface="Caladea"/>
              </a:rPr>
              <a:t>worse compared to those of untransformed</a:t>
            </a:r>
            <a:r>
              <a:rPr sz="2000" spc="-60" dirty="0">
                <a:latin typeface="Caladea"/>
                <a:cs typeface="Caladea"/>
              </a:rPr>
              <a:t> </a:t>
            </a:r>
            <a:r>
              <a:rPr sz="2000" spc="-5" dirty="0">
                <a:latin typeface="Caladea"/>
                <a:cs typeface="Caladea"/>
              </a:rPr>
              <a:t>data</a:t>
            </a:r>
            <a:endParaRPr sz="2000">
              <a:latin typeface="Caladea"/>
              <a:cs typeface="Calad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46890" y="2347370"/>
            <a:ext cx="4210041" cy="2643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5799" y="2080745"/>
            <a:ext cx="4059191" cy="2643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99761"/>
            <a:ext cx="228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Discussion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384724" y="1101922"/>
            <a:ext cx="7886700" cy="334489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065" marR="662940" indent="0">
              <a:lnSpc>
                <a:spcPct val="115599"/>
              </a:lnSpc>
              <a:buNone/>
              <a:tabLst>
                <a:tab pos="394335" algn="l"/>
                <a:tab pos="394970" algn="l"/>
              </a:tabLst>
            </a:pPr>
            <a:endParaRPr lang="en-US" spc="-5" dirty="0"/>
          </a:p>
          <a:p>
            <a:pPr marL="394335" marR="662940" indent="-382270">
              <a:lnSpc>
                <a:spcPct val="115599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lang="en-US" spc="-5" dirty="0"/>
              <a:t>Raw representations from an AI system may approximate well representational space of humans, but MDS and Hierarchy show weakness.  </a:t>
            </a:r>
          </a:p>
          <a:p>
            <a:pPr marL="394335" marR="662940" indent="-382270">
              <a:lnSpc>
                <a:spcPct val="115599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pc="-5" dirty="0"/>
              <a:t>These representations can be easily transformed to produce better  human similarity</a:t>
            </a:r>
            <a:r>
              <a:rPr spc="-10" dirty="0"/>
              <a:t> predictions</a:t>
            </a:r>
          </a:p>
          <a:p>
            <a:pPr marL="394335" marR="5080" indent="-382270">
              <a:lnSpc>
                <a:spcPct val="115599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pc="-5" dirty="0"/>
              <a:t>These transformed models can be used to predict similarity judgements  for new stimuli</a:t>
            </a:r>
            <a:endParaRPr spc="-1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499761"/>
            <a:ext cx="228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Discussion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2567" y="1281566"/>
            <a:ext cx="8366759" cy="17763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826769" indent="-382270">
              <a:lnSpc>
                <a:spcPct val="115599"/>
              </a:lnSpc>
              <a:spcBef>
                <a:spcPts val="100"/>
              </a:spcBef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solidFill>
                  <a:srgbClr val="695D46"/>
                </a:solidFill>
                <a:latin typeface="Caladea"/>
                <a:cs typeface="Caladea"/>
              </a:rPr>
              <a:t>The simple re-weighting of features that the linear transformation  performs, can be viewed as an analogue to dimensional</a:t>
            </a:r>
            <a:r>
              <a:rPr sz="2000" spc="-50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2000" spc="-5" dirty="0">
                <a:solidFill>
                  <a:srgbClr val="695D46"/>
                </a:solidFill>
                <a:latin typeface="Caladea"/>
                <a:cs typeface="Caladea"/>
              </a:rPr>
              <a:t>attention.</a:t>
            </a:r>
            <a:endParaRPr sz="2000" dirty="0">
              <a:latin typeface="Caladea"/>
              <a:cs typeface="Caladea"/>
            </a:endParaRPr>
          </a:p>
          <a:p>
            <a:pPr marL="394335" marR="5080" indent="-382270">
              <a:lnSpc>
                <a:spcPct val="115599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solidFill>
                  <a:srgbClr val="695D46"/>
                </a:solidFill>
                <a:latin typeface="Caladea"/>
                <a:cs typeface="Caladea"/>
              </a:rPr>
              <a:t>The ability of transformed representations to generalise for new stimuli  empowers studies on cognitive processes relying on such </a:t>
            </a:r>
            <a:r>
              <a:rPr sz="2000" spc="-10" dirty="0">
                <a:solidFill>
                  <a:srgbClr val="695D46"/>
                </a:solidFill>
                <a:latin typeface="Caladea"/>
                <a:cs typeface="Caladea"/>
              </a:rPr>
              <a:t>representations  </a:t>
            </a:r>
            <a:r>
              <a:rPr sz="2000" spc="-5" dirty="0">
                <a:solidFill>
                  <a:srgbClr val="695D46"/>
                </a:solidFill>
                <a:latin typeface="Caladea"/>
                <a:cs typeface="Caladea"/>
              </a:rPr>
              <a:t>in the</a:t>
            </a:r>
            <a:r>
              <a:rPr sz="2000" spc="-10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2000" spc="-5" dirty="0">
                <a:solidFill>
                  <a:srgbClr val="695D46"/>
                </a:solidFill>
                <a:latin typeface="Caladea"/>
                <a:cs typeface="Caladea"/>
              </a:rPr>
              <a:t>brain.</a:t>
            </a:r>
            <a:endParaRPr sz="2000" dirty="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4072" y="471951"/>
            <a:ext cx="4939868" cy="9646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12700" defTabSz="914400"/>
            <a:r>
              <a:rPr lang="en-US" sz="4400" spc="-5" dirty="0"/>
              <a:t>Reweighting starts like RSA</a:t>
            </a:r>
          </a:p>
        </p:txBody>
      </p:sp>
      <p:sp>
        <p:nvSpPr>
          <p:cNvPr id="25" name="object 3"/>
          <p:cNvSpPr txBox="1"/>
          <p:nvPr/>
        </p:nvSpPr>
        <p:spPr>
          <a:xfrm>
            <a:off x="3724073" y="1828800"/>
            <a:ext cx="4939867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17195" marR="105473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1500" spc="-5" dirty="0"/>
              <a:t>Comparing the representations formed by deep neural  networks to those of humans.</a:t>
            </a:r>
            <a:endParaRPr lang="en-US" sz="1500" dirty="0"/>
          </a:p>
          <a:p>
            <a:pPr marL="417195" indent="-228600">
              <a:lnSpc>
                <a:spcPct val="90000"/>
              </a:lnSpc>
              <a:spcBef>
                <a:spcPts val="390"/>
              </a:spcBef>
              <a:buFont typeface="Arial" panose="020B0604020202020204" pitchFamily="34" charset="0"/>
              <a:buChar char="•"/>
              <a:tabLst>
                <a:tab pos="417195" algn="l"/>
                <a:tab pos="417830" algn="l"/>
              </a:tabLst>
            </a:pPr>
            <a:r>
              <a:rPr lang="en-US" sz="1500" spc="-5" dirty="0"/>
              <a:t>Human</a:t>
            </a:r>
            <a:r>
              <a:rPr lang="en-US" sz="1500" spc="-10" dirty="0"/>
              <a:t> representation:</a:t>
            </a:r>
            <a:endParaRPr lang="en-US" sz="1500" dirty="0"/>
          </a:p>
          <a:p>
            <a:pPr marL="874394" marR="5080" lvl="1" indent="-228600">
              <a:lnSpc>
                <a:spcPct val="90000"/>
              </a:lnSpc>
              <a:spcBef>
                <a:spcPts val="60"/>
              </a:spcBef>
              <a:buFont typeface="Arial" panose="020B0604020202020204" pitchFamily="34" charset="0"/>
              <a:buChar char="•"/>
              <a:tabLst>
                <a:tab pos="874394" algn="l"/>
                <a:tab pos="875030" algn="l"/>
              </a:tabLst>
            </a:pPr>
            <a:r>
              <a:rPr lang="en-US" sz="1500" spc="-5" dirty="0"/>
              <a:t>Similarity judgments. </a:t>
            </a:r>
          </a:p>
          <a:p>
            <a:pPr marL="874394" marR="5080" lvl="1" indent="-228600">
              <a:lnSpc>
                <a:spcPct val="90000"/>
              </a:lnSpc>
              <a:spcBef>
                <a:spcPts val="60"/>
              </a:spcBef>
              <a:buFont typeface="Arial" panose="020B0604020202020204" pitchFamily="34" charset="0"/>
              <a:buChar char="•"/>
              <a:tabLst>
                <a:tab pos="874394" algn="l"/>
                <a:tab pos="875030" algn="l"/>
              </a:tabLst>
            </a:pPr>
            <a:r>
              <a:rPr lang="en-US" sz="1500" spc="-5" dirty="0"/>
              <a:t>A similarity function over </a:t>
            </a:r>
            <a:r>
              <a:rPr lang="en-US" sz="1500" dirty="0"/>
              <a:t>a </a:t>
            </a:r>
            <a:r>
              <a:rPr lang="en-US" sz="1500" spc="-5" dirty="0"/>
              <a:t>set </a:t>
            </a:r>
            <a:r>
              <a:rPr lang="en-US" sz="1500" spc="-10" dirty="0"/>
              <a:t>of  </a:t>
            </a:r>
            <a:r>
              <a:rPr lang="en-US" sz="1500" spc="-5" dirty="0"/>
              <a:t>pairs of data points corresponds to an implicit representation of </a:t>
            </a:r>
            <a:r>
              <a:rPr lang="en-US" sz="1500" spc="-10" dirty="0"/>
              <a:t>those  </a:t>
            </a:r>
            <a:r>
              <a:rPr lang="en-US" sz="1500" spc="-5" dirty="0"/>
              <a:t>points</a:t>
            </a:r>
            <a:endParaRPr lang="en-US" sz="1500" dirty="0"/>
          </a:p>
        </p:txBody>
      </p:sp>
      <p:pic>
        <p:nvPicPr>
          <p:cNvPr id="13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7356B1A7-42FA-447A-AC91-E5F92D936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42" r="6787" b="-2"/>
          <a:stretch/>
        </p:blipFill>
        <p:spPr>
          <a:xfrm>
            <a:off x="20" y="10"/>
            <a:ext cx="3476673" cy="5143490"/>
          </a:xfrm>
          <a:prstGeom prst="rect">
            <a:avLst/>
          </a:prstGeom>
          <a:effectLst/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1586337"/>
            <a:ext cx="4732020" cy="0"/>
          </a:xfrm>
          <a:prstGeom prst="line">
            <a:avLst/>
          </a:prstGeom>
          <a:ln w="19050">
            <a:solidFill>
              <a:srgbClr val="F5E7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936" y="411480"/>
            <a:ext cx="2700645" cy="4073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defTabSz="914400"/>
            <a:r>
              <a:rPr lang="en-US" sz="29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Evaluating the correspondence between</a:t>
            </a:r>
            <a:r>
              <a:rPr lang="en-US" sz="2900" kern="1200" spc="-8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9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representations</a:t>
            </a:r>
            <a:endParaRPr lang="en-US" sz="29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07987" y="2444036"/>
            <a:ext cx="3360420" cy="13716"/>
          </a:xfrm>
          <a:custGeom>
            <a:avLst/>
            <a:gdLst>
              <a:gd name="connsiteX0" fmla="*/ 0 w 3360420"/>
              <a:gd name="connsiteY0" fmla="*/ 0 h 13716"/>
              <a:gd name="connsiteX1" fmla="*/ 638480 w 3360420"/>
              <a:gd name="connsiteY1" fmla="*/ 0 h 13716"/>
              <a:gd name="connsiteX2" fmla="*/ 1310564 w 3360420"/>
              <a:gd name="connsiteY2" fmla="*/ 0 h 13716"/>
              <a:gd name="connsiteX3" fmla="*/ 2016252 w 3360420"/>
              <a:gd name="connsiteY3" fmla="*/ 0 h 13716"/>
              <a:gd name="connsiteX4" fmla="*/ 2721940 w 3360420"/>
              <a:gd name="connsiteY4" fmla="*/ 0 h 13716"/>
              <a:gd name="connsiteX5" fmla="*/ 3360420 w 3360420"/>
              <a:gd name="connsiteY5" fmla="*/ 0 h 13716"/>
              <a:gd name="connsiteX6" fmla="*/ 3360420 w 3360420"/>
              <a:gd name="connsiteY6" fmla="*/ 13716 h 13716"/>
              <a:gd name="connsiteX7" fmla="*/ 2621128 w 3360420"/>
              <a:gd name="connsiteY7" fmla="*/ 13716 h 13716"/>
              <a:gd name="connsiteX8" fmla="*/ 1881835 w 3360420"/>
              <a:gd name="connsiteY8" fmla="*/ 13716 h 13716"/>
              <a:gd name="connsiteX9" fmla="*/ 1209751 w 3360420"/>
              <a:gd name="connsiteY9" fmla="*/ 13716 h 13716"/>
              <a:gd name="connsiteX10" fmla="*/ 0 w 3360420"/>
              <a:gd name="connsiteY10" fmla="*/ 13716 h 13716"/>
              <a:gd name="connsiteX11" fmla="*/ 0 w 3360420"/>
              <a:gd name="connsiteY11" fmla="*/ 0 h 13716"/>
              <a:gd name="connsiteX0" fmla="*/ 0 w 3360420"/>
              <a:gd name="connsiteY0" fmla="*/ 0 h 13716"/>
              <a:gd name="connsiteX1" fmla="*/ 638480 w 3360420"/>
              <a:gd name="connsiteY1" fmla="*/ 0 h 13716"/>
              <a:gd name="connsiteX2" fmla="*/ 1209751 w 3360420"/>
              <a:gd name="connsiteY2" fmla="*/ 0 h 13716"/>
              <a:gd name="connsiteX3" fmla="*/ 1949044 w 3360420"/>
              <a:gd name="connsiteY3" fmla="*/ 0 h 13716"/>
              <a:gd name="connsiteX4" fmla="*/ 2587523 w 3360420"/>
              <a:gd name="connsiteY4" fmla="*/ 0 h 13716"/>
              <a:gd name="connsiteX5" fmla="*/ 3360420 w 3360420"/>
              <a:gd name="connsiteY5" fmla="*/ 0 h 13716"/>
              <a:gd name="connsiteX6" fmla="*/ 3360420 w 3360420"/>
              <a:gd name="connsiteY6" fmla="*/ 13716 h 13716"/>
              <a:gd name="connsiteX7" fmla="*/ 2688336 w 3360420"/>
              <a:gd name="connsiteY7" fmla="*/ 13716 h 13716"/>
              <a:gd name="connsiteX8" fmla="*/ 1949044 w 3360420"/>
              <a:gd name="connsiteY8" fmla="*/ 13716 h 13716"/>
              <a:gd name="connsiteX9" fmla="*/ 1377772 w 3360420"/>
              <a:gd name="connsiteY9" fmla="*/ 13716 h 13716"/>
              <a:gd name="connsiteX10" fmla="*/ 705688 w 3360420"/>
              <a:gd name="connsiteY10" fmla="*/ 13716 h 13716"/>
              <a:gd name="connsiteX11" fmla="*/ 0 w 3360420"/>
              <a:gd name="connsiteY11" fmla="*/ 13716 h 13716"/>
              <a:gd name="connsiteX12" fmla="*/ 0 w 3360420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60420" h="13716" fill="none" extrusionOk="0">
                <a:moveTo>
                  <a:pt x="0" y="0"/>
                </a:moveTo>
                <a:cubicBezTo>
                  <a:pt x="191406" y="10001"/>
                  <a:pt x="492041" y="-46237"/>
                  <a:pt x="638480" y="0"/>
                </a:cubicBezTo>
                <a:cubicBezTo>
                  <a:pt x="757906" y="33197"/>
                  <a:pt x="1156600" y="-41629"/>
                  <a:pt x="1310564" y="0"/>
                </a:cubicBezTo>
                <a:cubicBezTo>
                  <a:pt x="1379184" y="24203"/>
                  <a:pt x="1719005" y="-47956"/>
                  <a:pt x="2016252" y="0"/>
                </a:cubicBezTo>
                <a:cubicBezTo>
                  <a:pt x="2309065" y="7372"/>
                  <a:pt x="2409711" y="1344"/>
                  <a:pt x="2721940" y="0"/>
                </a:cubicBezTo>
                <a:cubicBezTo>
                  <a:pt x="2995269" y="34213"/>
                  <a:pt x="3156613" y="531"/>
                  <a:pt x="3360420" y="0"/>
                </a:cubicBezTo>
                <a:cubicBezTo>
                  <a:pt x="3359915" y="3577"/>
                  <a:pt x="3360235" y="9896"/>
                  <a:pt x="3360420" y="13716"/>
                </a:cubicBezTo>
                <a:cubicBezTo>
                  <a:pt x="3039840" y="-6995"/>
                  <a:pt x="2944234" y="11098"/>
                  <a:pt x="2621128" y="13716"/>
                </a:cubicBezTo>
                <a:cubicBezTo>
                  <a:pt x="2291334" y="35811"/>
                  <a:pt x="2154043" y="38867"/>
                  <a:pt x="1881835" y="13716"/>
                </a:cubicBezTo>
                <a:cubicBezTo>
                  <a:pt x="1588327" y="-7987"/>
                  <a:pt x="1439318" y="-9600"/>
                  <a:pt x="1209751" y="13716"/>
                </a:cubicBezTo>
                <a:cubicBezTo>
                  <a:pt x="977769" y="43531"/>
                  <a:pt x="301166" y="108207"/>
                  <a:pt x="0" y="13716"/>
                </a:cubicBezTo>
                <a:cubicBezTo>
                  <a:pt x="77" y="9528"/>
                  <a:pt x="-88" y="4529"/>
                  <a:pt x="0" y="0"/>
                </a:cubicBezTo>
                <a:close/>
              </a:path>
              <a:path w="3360420" h="13716" stroke="0" extrusionOk="0">
                <a:moveTo>
                  <a:pt x="0" y="0"/>
                </a:moveTo>
                <a:cubicBezTo>
                  <a:pt x="170421" y="-4407"/>
                  <a:pt x="491890" y="-50462"/>
                  <a:pt x="638480" y="0"/>
                </a:cubicBezTo>
                <a:cubicBezTo>
                  <a:pt x="792506" y="30971"/>
                  <a:pt x="1031707" y="-14677"/>
                  <a:pt x="1209751" y="0"/>
                </a:cubicBezTo>
                <a:cubicBezTo>
                  <a:pt x="1357076" y="52145"/>
                  <a:pt x="1723115" y="-4348"/>
                  <a:pt x="1949044" y="0"/>
                </a:cubicBezTo>
                <a:cubicBezTo>
                  <a:pt x="2192488" y="-34098"/>
                  <a:pt x="2339103" y="-31352"/>
                  <a:pt x="2587523" y="0"/>
                </a:cubicBezTo>
                <a:cubicBezTo>
                  <a:pt x="2818806" y="-7742"/>
                  <a:pt x="3217848" y="-30081"/>
                  <a:pt x="3360420" y="0"/>
                </a:cubicBezTo>
                <a:cubicBezTo>
                  <a:pt x="3359513" y="2997"/>
                  <a:pt x="3360180" y="8915"/>
                  <a:pt x="3360420" y="13716"/>
                </a:cubicBezTo>
                <a:cubicBezTo>
                  <a:pt x="3034345" y="-17354"/>
                  <a:pt x="2841928" y="47909"/>
                  <a:pt x="2688336" y="13716"/>
                </a:cubicBezTo>
                <a:cubicBezTo>
                  <a:pt x="2588685" y="8853"/>
                  <a:pt x="2270606" y="-39487"/>
                  <a:pt x="1949044" y="13716"/>
                </a:cubicBezTo>
                <a:cubicBezTo>
                  <a:pt x="1622278" y="37200"/>
                  <a:pt x="1629740" y="12517"/>
                  <a:pt x="1377772" y="13716"/>
                </a:cubicBezTo>
                <a:cubicBezTo>
                  <a:pt x="1148895" y="37407"/>
                  <a:pt x="976686" y="-12334"/>
                  <a:pt x="705688" y="13716"/>
                </a:cubicBezTo>
                <a:cubicBezTo>
                  <a:pt x="451150" y="60066"/>
                  <a:pt x="233487" y="-18420"/>
                  <a:pt x="0" y="13716"/>
                </a:cubicBezTo>
                <a:cubicBezTo>
                  <a:pt x="-131" y="10721"/>
                  <a:pt x="1210" y="5539"/>
                  <a:pt x="0" y="0"/>
                </a:cubicBezTo>
                <a:close/>
              </a:path>
              <a:path w="3360420" h="13716" fill="none" stroke="0" extrusionOk="0">
                <a:moveTo>
                  <a:pt x="0" y="0"/>
                </a:moveTo>
                <a:cubicBezTo>
                  <a:pt x="164693" y="20411"/>
                  <a:pt x="481374" y="-25570"/>
                  <a:pt x="638480" y="0"/>
                </a:cubicBezTo>
                <a:cubicBezTo>
                  <a:pt x="798995" y="30282"/>
                  <a:pt x="1140782" y="-27870"/>
                  <a:pt x="1310564" y="0"/>
                </a:cubicBezTo>
                <a:cubicBezTo>
                  <a:pt x="1415376" y="59022"/>
                  <a:pt x="1712923" y="34543"/>
                  <a:pt x="2016252" y="0"/>
                </a:cubicBezTo>
                <a:cubicBezTo>
                  <a:pt x="2299667" y="30754"/>
                  <a:pt x="2467976" y="-793"/>
                  <a:pt x="2721940" y="0"/>
                </a:cubicBezTo>
                <a:cubicBezTo>
                  <a:pt x="3014119" y="16113"/>
                  <a:pt x="3143946" y="-14907"/>
                  <a:pt x="3360420" y="0"/>
                </a:cubicBezTo>
                <a:cubicBezTo>
                  <a:pt x="3359485" y="2919"/>
                  <a:pt x="3359434" y="10491"/>
                  <a:pt x="3360420" y="13716"/>
                </a:cubicBezTo>
                <a:cubicBezTo>
                  <a:pt x="3046787" y="-23756"/>
                  <a:pt x="2956179" y="16001"/>
                  <a:pt x="2621128" y="13716"/>
                </a:cubicBezTo>
                <a:cubicBezTo>
                  <a:pt x="2297814" y="26084"/>
                  <a:pt x="2182001" y="28084"/>
                  <a:pt x="1881835" y="13716"/>
                </a:cubicBezTo>
                <a:cubicBezTo>
                  <a:pt x="1565437" y="-2872"/>
                  <a:pt x="1471458" y="8566"/>
                  <a:pt x="1209751" y="13716"/>
                </a:cubicBezTo>
                <a:cubicBezTo>
                  <a:pt x="973930" y="42996"/>
                  <a:pt x="321369" y="85738"/>
                  <a:pt x="0" y="13716"/>
                </a:cubicBezTo>
                <a:cubicBezTo>
                  <a:pt x="304" y="9505"/>
                  <a:pt x="1021" y="594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60420"/>
                      <a:gd name="connsiteY0" fmla="*/ 0 h 13716"/>
                      <a:gd name="connsiteX1" fmla="*/ 638480 w 3360420"/>
                      <a:gd name="connsiteY1" fmla="*/ 0 h 13716"/>
                      <a:gd name="connsiteX2" fmla="*/ 1310564 w 3360420"/>
                      <a:gd name="connsiteY2" fmla="*/ 0 h 13716"/>
                      <a:gd name="connsiteX3" fmla="*/ 2016252 w 3360420"/>
                      <a:gd name="connsiteY3" fmla="*/ 0 h 13716"/>
                      <a:gd name="connsiteX4" fmla="*/ 2721940 w 3360420"/>
                      <a:gd name="connsiteY4" fmla="*/ 0 h 13716"/>
                      <a:gd name="connsiteX5" fmla="*/ 3360420 w 3360420"/>
                      <a:gd name="connsiteY5" fmla="*/ 0 h 13716"/>
                      <a:gd name="connsiteX6" fmla="*/ 3360420 w 3360420"/>
                      <a:gd name="connsiteY6" fmla="*/ 13716 h 13716"/>
                      <a:gd name="connsiteX7" fmla="*/ 2621128 w 3360420"/>
                      <a:gd name="connsiteY7" fmla="*/ 13716 h 13716"/>
                      <a:gd name="connsiteX8" fmla="*/ 1881835 w 3360420"/>
                      <a:gd name="connsiteY8" fmla="*/ 13716 h 13716"/>
                      <a:gd name="connsiteX9" fmla="*/ 1209751 w 3360420"/>
                      <a:gd name="connsiteY9" fmla="*/ 13716 h 13716"/>
                      <a:gd name="connsiteX10" fmla="*/ 0 w 3360420"/>
                      <a:gd name="connsiteY10" fmla="*/ 13716 h 13716"/>
                      <a:gd name="connsiteX11" fmla="*/ 0 w 3360420"/>
                      <a:gd name="connsiteY11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60420" h="13716" fill="none" extrusionOk="0">
                        <a:moveTo>
                          <a:pt x="0" y="0"/>
                        </a:moveTo>
                        <a:cubicBezTo>
                          <a:pt x="173390" y="25775"/>
                          <a:pt x="488191" y="-28129"/>
                          <a:pt x="638480" y="0"/>
                        </a:cubicBezTo>
                        <a:cubicBezTo>
                          <a:pt x="788769" y="28129"/>
                          <a:pt x="1174965" y="-28957"/>
                          <a:pt x="1310564" y="0"/>
                        </a:cubicBezTo>
                        <a:cubicBezTo>
                          <a:pt x="1446163" y="28957"/>
                          <a:pt x="1725466" y="-34787"/>
                          <a:pt x="2016252" y="0"/>
                        </a:cubicBezTo>
                        <a:cubicBezTo>
                          <a:pt x="2307038" y="34787"/>
                          <a:pt x="2437945" y="-15142"/>
                          <a:pt x="2721940" y="0"/>
                        </a:cubicBezTo>
                        <a:cubicBezTo>
                          <a:pt x="3005935" y="15142"/>
                          <a:pt x="3141795" y="-10480"/>
                          <a:pt x="3360420" y="0"/>
                        </a:cubicBezTo>
                        <a:cubicBezTo>
                          <a:pt x="3359940" y="2989"/>
                          <a:pt x="3359779" y="10166"/>
                          <a:pt x="3360420" y="13716"/>
                        </a:cubicBezTo>
                        <a:cubicBezTo>
                          <a:pt x="3047302" y="-18841"/>
                          <a:pt x="2960325" y="10240"/>
                          <a:pt x="2621128" y="13716"/>
                        </a:cubicBezTo>
                        <a:cubicBezTo>
                          <a:pt x="2281931" y="17192"/>
                          <a:pt x="2176842" y="26844"/>
                          <a:pt x="1881835" y="13716"/>
                        </a:cubicBezTo>
                        <a:cubicBezTo>
                          <a:pt x="1586828" y="588"/>
                          <a:pt x="1449984" y="-8996"/>
                          <a:pt x="1209751" y="13716"/>
                        </a:cubicBezTo>
                        <a:cubicBezTo>
                          <a:pt x="969518" y="36428"/>
                          <a:pt x="318488" y="55902"/>
                          <a:pt x="0" y="13716"/>
                        </a:cubicBezTo>
                        <a:cubicBezTo>
                          <a:pt x="182" y="9317"/>
                          <a:pt x="482" y="5285"/>
                          <a:pt x="0" y="0"/>
                        </a:cubicBezTo>
                        <a:close/>
                      </a:path>
                      <a:path w="3360420" h="13716" stroke="0" extrusionOk="0">
                        <a:moveTo>
                          <a:pt x="0" y="0"/>
                        </a:moveTo>
                        <a:cubicBezTo>
                          <a:pt x="152211" y="-10113"/>
                          <a:pt x="493092" y="-25529"/>
                          <a:pt x="638480" y="0"/>
                        </a:cubicBezTo>
                        <a:cubicBezTo>
                          <a:pt x="783868" y="25529"/>
                          <a:pt x="1051824" y="-19092"/>
                          <a:pt x="1209751" y="0"/>
                        </a:cubicBezTo>
                        <a:cubicBezTo>
                          <a:pt x="1367678" y="19092"/>
                          <a:pt x="1729599" y="16071"/>
                          <a:pt x="1949044" y="0"/>
                        </a:cubicBezTo>
                        <a:cubicBezTo>
                          <a:pt x="2168489" y="-16071"/>
                          <a:pt x="2323758" y="-4710"/>
                          <a:pt x="2587523" y="0"/>
                        </a:cubicBezTo>
                        <a:cubicBezTo>
                          <a:pt x="2851288" y="4710"/>
                          <a:pt x="3195571" y="-8175"/>
                          <a:pt x="3360420" y="0"/>
                        </a:cubicBezTo>
                        <a:cubicBezTo>
                          <a:pt x="3359928" y="2764"/>
                          <a:pt x="3360118" y="8747"/>
                          <a:pt x="3360420" y="13716"/>
                        </a:cubicBezTo>
                        <a:cubicBezTo>
                          <a:pt x="3025528" y="-15604"/>
                          <a:pt x="2845368" y="35037"/>
                          <a:pt x="2688336" y="13716"/>
                        </a:cubicBezTo>
                        <a:cubicBezTo>
                          <a:pt x="2531304" y="-7605"/>
                          <a:pt x="2279760" y="-9642"/>
                          <a:pt x="1949044" y="13716"/>
                        </a:cubicBezTo>
                        <a:cubicBezTo>
                          <a:pt x="1618328" y="37074"/>
                          <a:pt x="1624903" y="7505"/>
                          <a:pt x="1377772" y="13716"/>
                        </a:cubicBezTo>
                        <a:cubicBezTo>
                          <a:pt x="1130641" y="19927"/>
                          <a:pt x="973925" y="-19083"/>
                          <a:pt x="705688" y="13716"/>
                        </a:cubicBezTo>
                        <a:cubicBezTo>
                          <a:pt x="437451" y="46515"/>
                          <a:pt x="236989" y="-13738"/>
                          <a:pt x="0" y="13716"/>
                        </a:cubicBezTo>
                        <a:cubicBezTo>
                          <a:pt x="614" y="9981"/>
                          <a:pt x="600" y="54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3844813" y="414068"/>
            <a:ext cx="4668251" cy="4073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977265" indent="-228600">
              <a:lnSpc>
                <a:spcPct val="90000"/>
              </a:lnSpc>
              <a:spcBef>
                <a:spcPts val="359"/>
              </a:spcBef>
              <a:buFont typeface="Arial" panose="020B0604020202020204" pitchFamily="34" charset="0"/>
              <a:buChar char="•"/>
              <a:tabLst>
                <a:tab pos="977265" algn="l"/>
                <a:tab pos="977900" algn="l"/>
              </a:tabLst>
            </a:pPr>
            <a:r>
              <a:rPr lang="en-US" sz="1700" spc="-5" dirty="0"/>
              <a:t>Obtain the similarity within images using human</a:t>
            </a:r>
            <a:r>
              <a:rPr lang="en-US" sz="1700" spc="-30" dirty="0"/>
              <a:t> </a:t>
            </a:r>
            <a:r>
              <a:rPr lang="en-US" sz="1700" spc="-5" dirty="0"/>
              <a:t>ratings</a:t>
            </a:r>
            <a:endParaRPr lang="en-US" sz="1700" dirty="0"/>
          </a:p>
          <a:p>
            <a:pPr marL="977265" indent="-228600">
              <a:lnSpc>
                <a:spcPct val="90000"/>
              </a:lnSpc>
              <a:spcBef>
                <a:spcPts val="359"/>
              </a:spcBef>
              <a:buFont typeface="Arial" panose="020B0604020202020204" pitchFamily="34" charset="0"/>
              <a:buChar char="•"/>
              <a:tabLst>
                <a:tab pos="977265" algn="l"/>
                <a:tab pos="977900" algn="l"/>
              </a:tabLst>
            </a:pPr>
            <a:r>
              <a:rPr lang="en-US" sz="1700" spc="-5" dirty="0"/>
              <a:t>Find the similarity within images of each category</a:t>
            </a:r>
            <a:r>
              <a:rPr lang="en-US" sz="1700" spc="-25" dirty="0"/>
              <a:t> </a:t>
            </a:r>
            <a:r>
              <a:rPr lang="en-US" sz="1700" spc="-5" dirty="0"/>
              <a:t>by</a:t>
            </a:r>
            <a:endParaRPr lang="en-US" sz="1700" dirty="0"/>
          </a:p>
          <a:p>
            <a:pPr marL="1434465" lvl="1" indent="-228600">
              <a:lnSpc>
                <a:spcPct val="90000"/>
              </a:lnSpc>
              <a:spcBef>
                <a:spcPts val="359"/>
              </a:spcBef>
              <a:buFont typeface="Arial" panose="020B0604020202020204" pitchFamily="34" charset="0"/>
              <a:buChar char="•"/>
              <a:tabLst>
                <a:tab pos="1434465" algn="l"/>
                <a:tab pos="1435100" algn="l"/>
              </a:tabLst>
            </a:pPr>
            <a:r>
              <a:rPr lang="en-US" sz="1700" spc="-5" dirty="0"/>
              <a:t>Studying Raw representations of</a:t>
            </a:r>
            <a:r>
              <a:rPr lang="en-US" sz="1700" spc="-15" dirty="0"/>
              <a:t> </a:t>
            </a:r>
            <a:r>
              <a:rPr lang="en-US" sz="1700" spc="-10" dirty="0"/>
              <a:t>DNNs</a:t>
            </a:r>
            <a:endParaRPr lang="en-US" sz="1700" dirty="0"/>
          </a:p>
          <a:p>
            <a:pPr marL="1434465" lvl="1" indent="-228600">
              <a:lnSpc>
                <a:spcPct val="90000"/>
              </a:lnSpc>
              <a:spcBef>
                <a:spcPts val="359"/>
              </a:spcBef>
              <a:buFont typeface="Arial" panose="020B0604020202020204" pitchFamily="34" charset="0"/>
              <a:buChar char="•"/>
              <a:tabLst>
                <a:tab pos="1434465" algn="l"/>
                <a:tab pos="1435100" algn="l"/>
              </a:tabLst>
            </a:pPr>
            <a:r>
              <a:rPr lang="en-US" sz="1700" spc="-5" dirty="0"/>
              <a:t>Studying Transformed Representations of</a:t>
            </a:r>
            <a:r>
              <a:rPr lang="en-US" sz="1700" spc="-20" dirty="0"/>
              <a:t> </a:t>
            </a:r>
            <a:r>
              <a:rPr lang="en-US" sz="1700" spc="-10" dirty="0"/>
              <a:t>DNNs</a:t>
            </a:r>
            <a:endParaRPr lang="en-US" sz="1700" dirty="0"/>
          </a:p>
          <a:p>
            <a:pPr marL="977265" marR="5080" indent="-228600">
              <a:lnSpc>
                <a:spcPct val="90000"/>
              </a:lnSpc>
              <a:buClr>
                <a:srgbClr val="695D46"/>
              </a:buClr>
              <a:buFont typeface="Arial" panose="020B0604020202020204" pitchFamily="34" charset="0"/>
              <a:buChar char="•"/>
              <a:tabLst>
                <a:tab pos="977265" algn="l"/>
                <a:tab pos="977900" algn="l"/>
              </a:tabLst>
            </a:pPr>
            <a:r>
              <a:rPr lang="en-US" sz="1700" spc="-5" dirty="0"/>
              <a:t>Probe both DNN and human similarities to identify the spatial  and taxonomic information</a:t>
            </a:r>
            <a:r>
              <a:rPr lang="en-US" sz="1700" spc="-10" dirty="0"/>
              <a:t> encoded</a:t>
            </a:r>
            <a:endParaRPr lang="en-US" sz="1700" dirty="0"/>
          </a:p>
          <a:p>
            <a:pPr marL="1434465" lvl="1" indent="-228600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tabLst>
                <a:tab pos="1434465" algn="l"/>
                <a:tab pos="1435100" algn="l"/>
              </a:tabLst>
            </a:pPr>
            <a:r>
              <a:rPr lang="en-US" sz="1700" spc="-5" dirty="0"/>
              <a:t>MDS,</a:t>
            </a:r>
            <a:r>
              <a:rPr lang="en-US" sz="1700" spc="-10" dirty="0"/>
              <a:t> </a:t>
            </a:r>
            <a:r>
              <a:rPr lang="en-US" sz="1700" spc="-5" dirty="0"/>
              <a:t>HCA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599" y="314332"/>
            <a:ext cx="436499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5" dirty="0"/>
              <a:t>Evaluating the</a:t>
            </a:r>
            <a:r>
              <a:rPr sz="2400" spc="-95" dirty="0"/>
              <a:t> </a:t>
            </a:r>
            <a:r>
              <a:rPr sz="2400" spc="-5" dirty="0"/>
              <a:t>correspondence  between</a:t>
            </a:r>
            <a:r>
              <a:rPr sz="2400" spc="-15" dirty="0"/>
              <a:t> </a:t>
            </a:r>
            <a:r>
              <a:rPr sz="2400" spc="-5" dirty="0"/>
              <a:t>representations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59966" y="1252991"/>
            <a:ext cx="4427855" cy="3073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94335" indent="-382270">
              <a:lnSpc>
                <a:spcPct val="100000"/>
              </a:lnSpc>
              <a:spcBef>
                <a:spcPts val="700"/>
              </a:spcBef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solidFill>
                  <a:srgbClr val="695D46"/>
                </a:solidFill>
                <a:latin typeface="Caladea"/>
                <a:cs typeface="Caladea"/>
              </a:rPr>
              <a:t>Stimuli</a:t>
            </a:r>
            <a:endParaRPr sz="2000">
              <a:latin typeface="Caladea"/>
              <a:cs typeface="Caladea"/>
            </a:endParaRPr>
          </a:p>
          <a:p>
            <a:pPr marL="851535" lvl="1" indent="-382905">
              <a:lnSpc>
                <a:spcPct val="100000"/>
              </a:lnSpc>
              <a:spcBef>
                <a:spcPts val="600"/>
              </a:spcBef>
              <a:buFont typeface="Arial"/>
              <a:buChar char="○"/>
              <a:tabLst>
                <a:tab pos="851535" algn="l"/>
                <a:tab pos="852169" algn="l"/>
              </a:tabLst>
            </a:pPr>
            <a:r>
              <a:rPr sz="2000" spc="-5" dirty="0">
                <a:solidFill>
                  <a:srgbClr val="695D46"/>
                </a:solidFill>
                <a:latin typeface="Caladea"/>
                <a:cs typeface="Caladea"/>
              </a:rPr>
              <a:t>6 categories </a:t>
            </a:r>
            <a:r>
              <a:rPr sz="2000" dirty="0">
                <a:solidFill>
                  <a:srgbClr val="695D46"/>
                </a:solidFill>
                <a:latin typeface="Caladea"/>
                <a:cs typeface="Caladea"/>
              </a:rPr>
              <a:t>- </a:t>
            </a:r>
            <a:r>
              <a:rPr sz="2000" spc="-5" dirty="0">
                <a:solidFill>
                  <a:srgbClr val="695D46"/>
                </a:solidFill>
                <a:latin typeface="Caladea"/>
                <a:cs typeface="Caladea"/>
              </a:rPr>
              <a:t>120 images</a:t>
            </a:r>
            <a:r>
              <a:rPr sz="2000" spc="-45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2000" spc="-10" dirty="0">
                <a:solidFill>
                  <a:srgbClr val="695D46"/>
                </a:solidFill>
                <a:latin typeface="Caladea"/>
                <a:cs typeface="Caladea"/>
              </a:rPr>
              <a:t>each</a:t>
            </a:r>
            <a:endParaRPr sz="2000">
              <a:latin typeface="Caladea"/>
              <a:cs typeface="Caladea"/>
            </a:endParaRPr>
          </a:p>
          <a:p>
            <a:pPr marL="394335" indent="-382270">
              <a:lnSpc>
                <a:spcPct val="100000"/>
              </a:lnSpc>
              <a:spcBef>
                <a:spcPts val="600"/>
              </a:spcBef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000" spc="-10" dirty="0">
                <a:solidFill>
                  <a:srgbClr val="695D46"/>
                </a:solidFill>
                <a:latin typeface="Caladea"/>
                <a:cs typeface="Caladea"/>
              </a:rPr>
              <a:t>Procedures:</a:t>
            </a:r>
            <a:endParaRPr sz="2000">
              <a:latin typeface="Caladea"/>
              <a:cs typeface="Caladea"/>
            </a:endParaRPr>
          </a:p>
          <a:p>
            <a:pPr marL="851535" lvl="1" indent="-382905">
              <a:lnSpc>
                <a:spcPct val="100000"/>
              </a:lnSpc>
              <a:spcBef>
                <a:spcPts val="600"/>
              </a:spcBef>
              <a:buFont typeface="Arial"/>
              <a:buChar char="○"/>
              <a:tabLst>
                <a:tab pos="851535" algn="l"/>
                <a:tab pos="852169" algn="l"/>
              </a:tabLst>
            </a:pPr>
            <a:r>
              <a:rPr sz="2000" spc="-5" dirty="0">
                <a:solidFill>
                  <a:srgbClr val="695D46"/>
                </a:solidFill>
                <a:latin typeface="Caladea"/>
                <a:cs typeface="Caladea"/>
              </a:rPr>
              <a:t>pairwise image similarity</a:t>
            </a:r>
            <a:r>
              <a:rPr sz="2000" spc="-80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2000" spc="-5" dirty="0">
                <a:solidFill>
                  <a:srgbClr val="695D46"/>
                </a:solidFill>
                <a:latin typeface="Caladea"/>
                <a:cs typeface="Caladea"/>
              </a:rPr>
              <a:t>ratings</a:t>
            </a:r>
            <a:endParaRPr sz="2000">
              <a:latin typeface="Caladea"/>
              <a:cs typeface="Caladea"/>
            </a:endParaRPr>
          </a:p>
          <a:p>
            <a:pPr marL="851535" lvl="1" indent="-382905">
              <a:lnSpc>
                <a:spcPct val="100000"/>
              </a:lnSpc>
              <a:spcBef>
                <a:spcPts val="600"/>
              </a:spcBef>
              <a:buFont typeface="Arial"/>
              <a:buChar char="○"/>
              <a:tabLst>
                <a:tab pos="851535" algn="l"/>
                <a:tab pos="852169" algn="l"/>
              </a:tabLst>
            </a:pPr>
            <a:r>
              <a:rPr sz="2000" spc="-5" dirty="0">
                <a:solidFill>
                  <a:srgbClr val="695D46"/>
                </a:solidFill>
                <a:latin typeface="Caladea"/>
                <a:cs typeface="Caladea"/>
              </a:rPr>
              <a:t>Amazon Mechanical</a:t>
            </a:r>
            <a:r>
              <a:rPr sz="2000" spc="-20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2000" spc="-5" dirty="0">
                <a:solidFill>
                  <a:srgbClr val="695D46"/>
                </a:solidFill>
                <a:latin typeface="Caladea"/>
                <a:cs typeface="Caladea"/>
              </a:rPr>
              <a:t>Turk</a:t>
            </a:r>
            <a:endParaRPr sz="2000">
              <a:latin typeface="Caladea"/>
              <a:cs typeface="Caladea"/>
            </a:endParaRPr>
          </a:p>
          <a:p>
            <a:pPr marL="1308735" lvl="2" indent="-382270">
              <a:lnSpc>
                <a:spcPct val="100000"/>
              </a:lnSpc>
              <a:spcBef>
                <a:spcPts val="600"/>
              </a:spcBef>
              <a:buFont typeface="Arial"/>
              <a:buChar char="■"/>
              <a:tabLst>
                <a:tab pos="1308735" algn="l"/>
                <a:tab pos="1309370" algn="l"/>
              </a:tabLst>
            </a:pPr>
            <a:r>
              <a:rPr sz="2000" spc="-5" dirty="0">
                <a:solidFill>
                  <a:srgbClr val="695D46"/>
                </a:solidFill>
                <a:latin typeface="Caladea"/>
                <a:cs typeface="Caladea"/>
              </a:rPr>
              <a:t>0 (“not similar at</a:t>
            </a:r>
            <a:r>
              <a:rPr sz="2000" spc="-25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2000" spc="-5" dirty="0">
                <a:solidFill>
                  <a:srgbClr val="695D46"/>
                </a:solidFill>
                <a:latin typeface="Caladea"/>
                <a:cs typeface="Caladea"/>
              </a:rPr>
              <a:t>all”)</a:t>
            </a:r>
            <a:endParaRPr sz="2000">
              <a:latin typeface="Caladea"/>
              <a:cs typeface="Caladea"/>
            </a:endParaRPr>
          </a:p>
          <a:p>
            <a:pPr marL="1308735" lvl="2" indent="-382270">
              <a:lnSpc>
                <a:spcPct val="100000"/>
              </a:lnSpc>
              <a:spcBef>
                <a:spcPts val="600"/>
              </a:spcBef>
              <a:buFont typeface="Arial"/>
              <a:buChar char="■"/>
              <a:tabLst>
                <a:tab pos="1308735" algn="l"/>
                <a:tab pos="1309370" algn="l"/>
              </a:tabLst>
            </a:pPr>
            <a:r>
              <a:rPr sz="2000" spc="-5" dirty="0">
                <a:solidFill>
                  <a:srgbClr val="695D46"/>
                </a:solidFill>
                <a:latin typeface="Caladea"/>
                <a:cs typeface="Caladea"/>
              </a:rPr>
              <a:t>10 (“very</a:t>
            </a:r>
            <a:r>
              <a:rPr sz="2000" spc="-15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2000" spc="-5" dirty="0">
                <a:solidFill>
                  <a:srgbClr val="695D46"/>
                </a:solidFill>
                <a:latin typeface="Caladea"/>
                <a:cs typeface="Caladea"/>
              </a:rPr>
              <a:t>similar”)</a:t>
            </a:r>
            <a:endParaRPr sz="2000">
              <a:latin typeface="Caladea"/>
              <a:cs typeface="Caladea"/>
            </a:endParaRPr>
          </a:p>
          <a:p>
            <a:pPr marL="851535" lvl="1" indent="-382905">
              <a:lnSpc>
                <a:spcPct val="100000"/>
              </a:lnSpc>
              <a:spcBef>
                <a:spcPts val="600"/>
              </a:spcBef>
              <a:buFont typeface="Arial"/>
              <a:buChar char="○"/>
              <a:tabLst>
                <a:tab pos="851535" algn="l"/>
                <a:tab pos="852169" algn="l"/>
              </a:tabLst>
            </a:pPr>
            <a:r>
              <a:rPr sz="2000" spc="-5" dirty="0">
                <a:solidFill>
                  <a:srgbClr val="695D46"/>
                </a:solidFill>
                <a:latin typeface="Caladea"/>
                <a:cs typeface="Caladea"/>
              </a:rPr>
              <a:t>six 120x120 similarity</a:t>
            </a:r>
            <a:r>
              <a:rPr sz="2000" spc="-30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2000" spc="-10" dirty="0">
                <a:solidFill>
                  <a:srgbClr val="695D46"/>
                </a:solidFill>
                <a:latin typeface="Caladea"/>
                <a:cs typeface="Caladea"/>
              </a:rPr>
              <a:t>matrices</a:t>
            </a:r>
            <a:endParaRPr sz="2000">
              <a:latin typeface="Caladea"/>
              <a:cs typeface="Calade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1914" y="130374"/>
            <a:ext cx="3333118" cy="4762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856"/>
            <a:ext cx="795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Evaluating the correspondence between</a:t>
            </a:r>
            <a:r>
              <a:rPr sz="2400" spc="-80" dirty="0"/>
              <a:t> </a:t>
            </a:r>
            <a:r>
              <a:rPr sz="2400" spc="-5" dirty="0"/>
              <a:t>representations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402536" y="1261559"/>
            <a:ext cx="8530590" cy="3312795"/>
            <a:chOff x="402536" y="1261559"/>
            <a:chExt cx="8530590" cy="3312795"/>
          </a:xfrm>
        </p:grpSpPr>
        <p:sp>
          <p:nvSpPr>
            <p:cNvPr id="4" name="object 4"/>
            <p:cNvSpPr/>
            <p:nvPr/>
          </p:nvSpPr>
          <p:spPr>
            <a:xfrm>
              <a:off x="407299" y="1266322"/>
              <a:ext cx="8521065" cy="3303270"/>
            </a:xfrm>
            <a:custGeom>
              <a:avLst/>
              <a:gdLst/>
              <a:ahLst/>
              <a:cxnLst/>
              <a:rect l="l" t="t" r="r" b="b"/>
              <a:pathLst>
                <a:path w="8521065" h="3303270">
                  <a:moveTo>
                    <a:pt x="0" y="0"/>
                  </a:moveTo>
                  <a:lnTo>
                    <a:pt x="8520582" y="0"/>
                  </a:lnTo>
                  <a:lnTo>
                    <a:pt x="8520582" y="3302693"/>
                  </a:lnTo>
                  <a:lnTo>
                    <a:pt x="0" y="330269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38968" y="1434072"/>
              <a:ext cx="3066043" cy="15429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52542" y="2474419"/>
              <a:ext cx="1170940" cy="1170940"/>
            </a:xfrm>
            <a:custGeom>
              <a:avLst/>
              <a:gdLst/>
              <a:ahLst/>
              <a:cxnLst/>
              <a:rect l="l" t="t" r="r" b="b"/>
              <a:pathLst>
                <a:path w="1170939" h="1170939">
                  <a:moveTo>
                    <a:pt x="0" y="1170447"/>
                  </a:moveTo>
                  <a:lnTo>
                    <a:pt x="17744" y="882098"/>
                  </a:lnTo>
                  <a:lnTo>
                    <a:pt x="85394" y="949748"/>
                  </a:lnTo>
                  <a:lnTo>
                    <a:pt x="1035150" y="0"/>
                  </a:lnTo>
                  <a:lnTo>
                    <a:pt x="1170450" y="135299"/>
                  </a:lnTo>
                  <a:lnTo>
                    <a:pt x="220694" y="1085047"/>
                  </a:lnTo>
                  <a:lnTo>
                    <a:pt x="288351" y="1152697"/>
                  </a:lnTo>
                  <a:lnTo>
                    <a:pt x="0" y="1170447"/>
                  </a:lnTo>
                  <a:close/>
                </a:path>
              </a:pathLst>
            </a:custGeom>
            <a:solidFill>
              <a:srgbClr val="B3A7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52542" y="2474419"/>
              <a:ext cx="1170940" cy="1170940"/>
            </a:xfrm>
            <a:custGeom>
              <a:avLst/>
              <a:gdLst/>
              <a:ahLst/>
              <a:cxnLst/>
              <a:rect l="l" t="t" r="r" b="b"/>
              <a:pathLst>
                <a:path w="1170939" h="1170939">
                  <a:moveTo>
                    <a:pt x="17744" y="882098"/>
                  </a:moveTo>
                  <a:lnTo>
                    <a:pt x="85394" y="949748"/>
                  </a:lnTo>
                  <a:lnTo>
                    <a:pt x="1035150" y="0"/>
                  </a:lnTo>
                  <a:lnTo>
                    <a:pt x="1170450" y="135299"/>
                  </a:lnTo>
                  <a:lnTo>
                    <a:pt x="220694" y="1085047"/>
                  </a:lnTo>
                  <a:lnTo>
                    <a:pt x="288351" y="1152697"/>
                  </a:lnTo>
                  <a:lnTo>
                    <a:pt x="0" y="1170447"/>
                  </a:lnTo>
                  <a:lnTo>
                    <a:pt x="17744" y="882098"/>
                  </a:lnTo>
                  <a:close/>
                </a:path>
              </a:pathLst>
            </a:custGeom>
            <a:ln w="9524">
              <a:solidFill>
                <a:srgbClr val="69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30898" y="3845066"/>
            <a:ext cx="22080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000FF"/>
                </a:solidFill>
                <a:latin typeface="Noto Sans"/>
                <a:cs typeface="Noto Sans"/>
              </a:rPr>
              <a:t>SIMILARITY</a:t>
            </a:r>
            <a:r>
              <a:rPr sz="1600" b="1" spc="-40" dirty="0">
                <a:solidFill>
                  <a:srgbClr val="0000FF"/>
                </a:solidFill>
                <a:latin typeface="Noto Sans"/>
                <a:cs typeface="Noto Sans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Noto Sans"/>
                <a:cs typeface="Noto Sans"/>
              </a:rPr>
              <a:t>MATRIX</a:t>
            </a:r>
            <a:r>
              <a:rPr lang="en-US" sz="1600" b="1" spc="-25" dirty="0">
                <a:solidFill>
                  <a:srgbClr val="0000FF"/>
                </a:solidFill>
                <a:latin typeface="Noto Sans"/>
                <a:cs typeface="Noto Sans"/>
              </a:rPr>
              <a:t> from humans</a:t>
            </a:r>
            <a:endParaRPr sz="1600" dirty="0">
              <a:latin typeface="Noto Sans"/>
              <a:cs typeface="Noto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728878" y="2463135"/>
            <a:ext cx="1088390" cy="1270635"/>
            <a:chOff x="4728878" y="2463135"/>
            <a:chExt cx="1088390" cy="1270635"/>
          </a:xfrm>
        </p:grpSpPr>
        <p:sp>
          <p:nvSpPr>
            <p:cNvPr id="10" name="object 10"/>
            <p:cNvSpPr/>
            <p:nvPr/>
          </p:nvSpPr>
          <p:spPr>
            <a:xfrm>
              <a:off x="4733640" y="2467897"/>
              <a:ext cx="1078865" cy="1261110"/>
            </a:xfrm>
            <a:custGeom>
              <a:avLst/>
              <a:gdLst/>
              <a:ahLst/>
              <a:cxnLst/>
              <a:rect l="l" t="t" r="r" b="b"/>
              <a:pathLst>
                <a:path w="1078864" h="1261110">
                  <a:moveTo>
                    <a:pt x="1069872" y="1260819"/>
                  </a:moveTo>
                  <a:lnTo>
                    <a:pt x="784473" y="1216595"/>
                  </a:lnTo>
                  <a:lnTo>
                    <a:pt x="858048" y="1155470"/>
                  </a:lnTo>
                  <a:lnTo>
                    <a:pt x="0" y="122247"/>
                  </a:lnTo>
                  <a:lnTo>
                    <a:pt x="147149" y="0"/>
                  </a:lnTo>
                  <a:lnTo>
                    <a:pt x="1005197" y="1033220"/>
                  </a:lnTo>
                  <a:lnTo>
                    <a:pt x="1078772" y="972095"/>
                  </a:lnTo>
                  <a:lnTo>
                    <a:pt x="1069872" y="1260819"/>
                  </a:lnTo>
                  <a:close/>
                </a:path>
              </a:pathLst>
            </a:custGeom>
            <a:solidFill>
              <a:srgbClr val="B3A7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33640" y="2467897"/>
              <a:ext cx="1078865" cy="1261110"/>
            </a:xfrm>
            <a:custGeom>
              <a:avLst/>
              <a:gdLst/>
              <a:ahLst/>
              <a:cxnLst/>
              <a:rect l="l" t="t" r="r" b="b"/>
              <a:pathLst>
                <a:path w="1078864" h="1261110">
                  <a:moveTo>
                    <a:pt x="784473" y="1216595"/>
                  </a:moveTo>
                  <a:lnTo>
                    <a:pt x="858048" y="1155470"/>
                  </a:lnTo>
                  <a:lnTo>
                    <a:pt x="0" y="122247"/>
                  </a:lnTo>
                  <a:lnTo>
                    <a:pt x="147149" y="0"/>
                  </a:lnTo>
                  <a:lnTo>
                    <a:pt x="1005197" y="1033220"/>
                  </a:lnTo>
                  <a:lnTo>
                    <a:pt x="1078772" y="972095"/>
                  </a:lnTo>
                  <a:lnTo>
                    <a:pt x="1069872" y="1260819"/>
                  </a:lnTo>
                  <a:lnTo>
                    <a:pt x="784473" y="1216595"/>
                  </a:lnTo>
                  <a:close/>
                </a:path>
              </a:pathLst>
            </a:custGeom>
            <a:ln w="9524">
              <a:solidFill>
                <a:srgbClr val="69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09561" y="3845066"/>
            <a:ext cx="174625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00FF"/>
                </a:solidFill>
                <a:latin typeface="Noto Sans"/>
                <a:cs typeface="Noto Sans"/>
              </a:rPr>
              <a:t>FEATURE</a:t>
            </a:r>
            <a:r>
              <a:rPr sz="1600" b="1" spc="-60" dirty="0">
                <a:solidFill>
                  <a:srgbClr val="0000FF"/>
                </a:solidFill>
                <a:latin typeface="Noto Sans"/>
                <a:cs typeface="Noto Sans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Noto Sans"/>
                <a:cs typeface="Noto Sans"/>
              </a:rPr>
              <a:t>MATRIX</a:t>
            </a:r>
            <a:r>
              <a:rPr lang="en-US" sz="1600" b="1" spc="-25" dirty="0">
                <a:solidFill>
                  <a:srgbClr val="0000FF"/>
                </a:solidFill>
                <a:latin typeface="Noto Sans"/>
                <a:cs typeface="Noto Sans"/>
              </a:rPr>
              <a:t> (dot product/ R/ cosine)</a:t>
            </a:r>
            <a:endParaRPr sz="1600" dirty="0">
              <a:latin typeface="Noto Sans"/>
              <a:cs typeface="Noto Sans"/>
            </a:endParaRPr>
          </a:p>
        </p:txBody>
      </p:sp>
      <p:pic>
        <p:nvPicPr>
          <p:cNvPr id="1026" name="Picture 2" descr="Calculate Dot Product of Two Vectors in Numpy for Beginners - Numpy Tutorial">
            <a:extLst>
              <a:ext uri="{FF2B5EF4-FFF2-40B4-BE49-F238E27FC236}">
                <a16:creationId xmlns:a16="http://schemas.microsoft.com/office/drawing/2014/main" id="{C3531B7A-686F-43A1-8FB2-EACF128CC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11" y="1367362"/>
            <a:ext cx="1967110" cy="121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15439" y="2961069"/>
            <a:ext cx="3071893" cy="20893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505856"/>
            <a:ext cx="795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Evaluating the correspondence between</a:t>
            </a:r>
            <a:r>
              <a:rPr sz="2400" spc="-80" dirty="0"/>
              <a:t> </a:t>
            </a:r>
            <a:r>
              <a:rPr sz="2400" spc="-5" dirty="0"/>
              <a:t>representations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104093" y="1044372"/>
            <a:ext cx="5728335" cy="166878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00"/>
              </a:spcBef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Deep neural network representations</a:t>
            </a:r>
            <a:r>
              <a:rPr sz="1800" spc="-15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:</a:t>
            </a:r>
            <a:endParaRPr sz="1800">
              <a:latin typeface="Caladea"/>
              <a:cs typeface="Caladea"/>
            </a:endParaRPr>
          </a:p>
          <a:p>
            <a:pPr marL="542925" marR="227965" indent="-367030" algn="just">
              <a:lnSpc>
                <a:spcPct val="114599"/>
              </a:lnSpc>
              <a:spcBef>
                <a:spcPts val="1575"/>
              </a:spcBef>
              <a:buFont typeface="Arial"/>
              <a:buChar char="●"/>
              <a:tabLst>
                <a:tab pos="542925" algn="l"/>
              </a:tabLst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When deep neural networks are presented with an  image, the nodes that comprise the network obtain  different activation</a:t>
            </a:r>
            <a:r>
              <a:rPr sz="1800" spc="-10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values.</a:t>
            </a:r>
            <a:endParaRPr sz="1800">
              <a:latin typeface="Caladea"/>
              <a:cs typeface="Calade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8224" y="1152422"/>
            <a:ext cx="2199005" cy="1807210"/>
            <a:chOff x="228224" y="1152422"/>
            <a:chExt cx="2199005" cy="1807210"/>
          </a:xfrm>
        </p:grpSpPr>
        <p:sp>
          <p:nvSpPr>
            <p:cNvPr id="6" name="object 6"/>
            <p:cNvSpPr/>
            <p:nvPr/>
          </p:nvSpPr>
          <p:spPr>
            <a:xfrm>
              <a:off x="228224" y="1152422"/>
              <a:ext cx="2198995" cy="11066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93434" y="1937616"/>
              <a:ext cx="207645" cy="1017269"/>
            </a:xfrm>
            <a:custGeom>
              <a:avLst/>
              <a:gdLst/>
              <a:ahLst/>
              <a:cxnLst/>
              <a:rect l="l" t="t" r="r" b="b"/>
              <a:pathLst>
                <a:path w="207644" h="1017269">
                  <a:moveTo>
                    <a:pt x="173324" y="1017152"/>
                  </a:moveTo>
                  <a:lnTo>
                    <a:pt x="125047" y="976778"/>
                  </a:lnTo>
                  <a:lnTo>
                    <a:pt x="145672" y="973628"/>
                  </a:lnTo>
                  <a:lnTo>
                    <a:pt x="0" y="6299"/>
                  </a:lnTo>
                  <a:lnTo>
                    <a:pt x="41249" y="0"/>
                  </a:lnTo>
                  <a:lnTo>
                    <a:pt x="186922" y="967328"/>
                  </a:lnTo>
                  <a:lnTo>
                    <a:pt x="207547" y="964178"/>
                  </a:lnTo>
                  <a:lnTo>
                    <a:pt x="173324" y="1017152"/>
                  </a:lnTo>
                  <a:close/>
                </a:path>
              </a:pathLst>
            </a:custGeom>
            <a:solidFill>
              <a:srgbClr val="B3A7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93434" y="1937616"/>
              <a:ext cx="207645" cy="1017269"/>
            </a:xfrm>
            <a:custGeom>
              <a:avLst/>
              <a:gdLst/>
              <a:ahLst/>
              <a:cxnLst/>
              <a:rect l="l" t="t" r="r" b="b"/>
              <a:pathLst>
                <a:path w="207644" h="1017269">
                  <a:moveTo>
                    <a:pt x="125047" y="976778"/>
                  </a:moveTo>
                  <a:lnTo>
                    <a:pt x="145672" y="973628"/>
                  </a:lnTo>
                  <a:lnTo>
                    <a:pt x="0" y="6299"/>
                  </a:lnTo>
                  <a:lnTo>
                    <a:pt x="41249" y="0"/>
                  </a:lnTo>
                  <a:lnTo>
                    <a:pt x="186922" y="967328"/>
                  </a:lnTo>
                  <a:lnTo>
                    <a:pt x="207547" y="964178"/>
                  </a:lnTo>
                  <a:lnTo>
                    <a:pt x="173324" y="1017152"/>
                  </a:lnTo>
                  <a:lnTo>
                    <a:pt x="125047" y="976778"/>
                  </a:lnTo>
                  <a:close/>
                </a:path>
              </a:pathLst>
            </a:custGeom>
            <a:ln w="9524">
              <a:solidFill>
                <a:srgbClr val="69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31298" y="3137732"/>
            <a:ext cx="1746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00FF"/>
                </a:solidFill>
                <a:latin typeface="Noto Sans"/>
                <a:cs typeface="Noto Sans"/>
              </a:rPr>
              <a:t>FEATURE</a:t>
            </a:r>
            <a:r>
              <a:rPr sz="1600" b="1" spc="-60" dirty="0">
                <a:solidFill>
                  <a:srgbClr val="0000FF"/>
                </a:solidFill>
                <a:latin typeface="Noto Sans"/>
                <a:cs typeface="Noto Sans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Noto Sans"/>
                <a:cs typeface="Noto Sans"/>
              </a:rPr>
              <a:t>MATRIX</a:t>
            </a:r>
            <a:endParaRPr sz="1600">
              <a:latin typeface="Noto Sans"/>
              <a:cs typeface="Noto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33168" y="3928254"/>
            <a:ext cx="965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FF0000"/>
                </a:solidFill>
                <a:latin typeface="Carlito"/>
                <a:cs typeface="Carlito"/>
              </a:rPr>
              <a:t>120</a:t>
            </a:r>
            <a:r>
              <a:rPr sz="1400" spc="-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400" spc="100" dirty="0">
                <a:solidFill>
                  <a:srgbClr val="FF0000"/>
                </a:solidFill>
                <a:latin typeface="Carlito"/>
                <a:cs typeface="Carlito"/>
              </a:rPr>
              <a:t>images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54362" y="2776852"/>
            <a:ext cx="39960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aladea"/>
                <a:cs typeface="Caladea"/>
              </a:rPr>
              <a:t>Multidimensional feature</a:t>
            </a:r>
            <a:r>
              <a:rPr sz="1800" spc="-25" dirty="0">
                <a:solidFill>
                  <a:srgbClr val="FF0000"/>
                </a:solidFill>
                <a:latin typeface="Caladea"/>
                <a:cs typeface="Caladea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adea"/>
                <a:cs typeface="Caladea"/>
              </a:rPr>
              <a:t>representation</a:t>
            </a:r>
            <a:endParaRPr sz="18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856"/>
            <a:ext cx="795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Evaluating the correspondence between</a:t>
            </a:r>
            <a:r>
              <a:rPr sz="2400" spc="-80" dirty="0"/>
              <a:t> </a:t>
            </a:r>
            <a:r>
              <a:rPr sz="2400" spc="-5" dirty="0"/>
              <a:t>representations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11699" y="945448"/>
            <a:ext cx="5728335" cy="382397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600"/>
              </a:spcBef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How to extract deep feature</a:t>
            </a:r>
            <a:r>
              <a:rPr sz="1800" spc="-20" dirty="0">
                <a:solidFill>
                  <a:srgbClr val="695D46"/>
                </a:solidFill>
                <a:latin typeface="Caladea"/>
                <a:cs typeface="Caladea"/>
              </a:rPr>
              <a:t> </a:t>
            </a: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representations??</a:t>
            </a:r>
            <a:endParaRPr sz="1800">
              <a:latin typeface="Caladea"/>
              <a:cs typeface="Caladea"/>
            </a:endParaRPr>
          </a:p>
          <a:p>
            <a:pPr marL="542290" marR="581025" indent="-367030">
              <a:lnSpc>
                <a:spcPct val="114599"/>
              </a:lnSpc>
              <a:spcBef>
                <a:spcPts val="1575"/>
              </a:spcBef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800" spc="-5" dirty="0">
                <a:solidFill>
                  <a:srgbClr val="695D46"/>
                </a:solidFill>
                <a:latin typeface="Caladea"/>
                <a:cs typeface="Caladea"/>
              </a:rPr>
              <a:t>4 highly popular convolutional neural network  image</a:t>
            </a:r>
            <a:r>
              <a:rPr sz="1800" spc="-10" dirty="0">
                <a:solidFill>
                  <a:srgbClr val="695D46"/>
                </a:solidFill>
                <a:latin typeface="Caladea"/>
                <a:cs typeface="Caladea"/>
              </a:rPr>
              <a:t> classifiers</a:t>
            </a:r>
            <a:endParaRPr sz="1800">
              <a:latin typeface="Caladea"/>
              <a:cs typeface="Calade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95D46"/>
              </a:buClr>
              <a:buFont typeface="Arial"/>
              <a:buChar char="●"/>
            </a:pPr>
            <a:endParaRPr sz="1600">
              <a:latin typeface="Caladea"/>
              <a:cs typeface="Caladea"/>
            </a:endParaRPr>
          </a:p>
          <a:p>
            <a:pPr marL="1000125" lvl="1" indent="-336550">
              <a:lnSpc>
                <a:spcPct val="100000"/>
              </a:lnSpc>
              <a:buFont typeface="Arial"/>
              <a:buChar char="○"/>
              <a:tabLst>
                <a:tab pos="999490" algn="l"/>
                <a:tab pos="1000125" algn="l"/>
              </a:tabLst>
            </a:pPr>
            <a:r>
              <a:rPr sz="1400" spc="-5" dirty="0">
                <a:solidFill>
                  <a:srgbClr val="695D46"/>
                </a:solidFill>
                <a:latin typeface="Caladea"/>
                <a:cs typeface="Caladea"/>
              </a:rPr>
              <a:t>AlexNet</a:t>
            </a:r>
            <a:endParaRPr sz="1400">
              <a:latin typeface="Caladea"/>
              <a:cs typeface="Caladea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695D46"/>
              </a:buClr>
              <a:buFont typeface="Arial"/>
              <a:buChar char="○"/>
            </a:pPr>
            <a:endParaRPr sz="1550">
              <a:latin typeface="Caladea"/>
              <a:cs typeface="Caladea"/>
            </a:endParaRPr>
          </a:p>
          <a:p>
            <a:pPr marL="1000125" lvl="1" indent="-336550">
              <a:lnSpc>
                <a:spcPct val="100000"/>
              </a:lnSpc>
              <a:buFont typeface="Arial"/>
              <a:buChar char="○"/>
              <a:tabLst>
                <a:tab pos="999490" algn="l"/>
                <a:tab pos="1000125" algn="l"/>
              </a:tabLst>
            </a:pPr>
            <a:r>
              <a:rPr sz="1400" spc="-10" dirty="0">
                <a:solidFill>
                  <a:srgbClr val="695D46"/>
                </a:solidFill>
                <a:latin typeface="Caladea"/>
                <a:cs typeface="Caladea"/>
              </a:rPr>
              <a:t>VGG</a:t>
            </a:r>
            <a:endParaRPr sz="1400">
              <a:latin typeface="Caladea"/>
              <a:cs typeface="Caladea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695D46"/>
              </a:buClr>
              <a:buFont typeface="Arial"/>
              <a:buChar char="○"/>
            </a:pPr>
            <a:endParaRPr sz="1550">
              <a:latin typeface="Caladea"/>
              <a:cs typeface="Caladea"/>
            </a:endParaRPr>
          </a:p>
          <a:p>
            <a:pPr marL="1000125" lvl="1" indent="-336550">
              <a:lnSpc>
                <a:spcPct val="100000"/>
              </a:lnSpc>
              <a:buFont typeface="Arial"/>
              <a:buChar char="○"/>
              <a:tabLst>
                <a:tab pos="999490" algn="l"/>
                <a:tab pos="1000125" algn="l"/>
              </a:tabLst>
            </a:pPr>
            <a:r>
              <a:rPr sz="1400" spc="-10" dirty="0">
                <a:solidFill>
                  <a:srgbClr val="695D46"/>
                </a:solidFill>
                <a:latin typeface="Caladea"/>
                <a:cs typeface="Caladea"/>
              </a:rPr>
              <a:t>GoogLeNet</a:t>
            </a:r>
            <a:endParaRPr sz="1400">
              <a:latin typeface="Caladea"/>
              <a:cs typeface="Caladea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695D46"/>
              </a:buClr>
              <a:buFont typeface="Arial"/>
              <a:buChar char="○"/>
            </a:pPr>
            <a:endParaRPr sz="1550">
              <a:latin typeface="Caladea"/>
              <a:cs typeface="Caladea"/>
            </a:endParaRPr>
          </a:p>
          <a:p>
            <a:pPr marL="1000125" lvl="1" indent="-336550">
              <a:lnSpc>
                <a:spcPct val="100000"/>
              </a:lnSpc>
              <a:buFont typeface="Arial"/>
              <a:buChar char="○"/>
              <a:tabLst>
                <a:tab pos="999490" algn="l"/>
                <a:tab pos="1000125" algn="l"/>
              </a:tabLst>
            </a:pPr>
            <a:r>
              <a:rPr sz="1400" spc="-10" dirty="0">
                <a:solidFill>
                  <a:srgbClr val="695D46"/>
                </a:solidFill>
                <a:latin typeface="Caladea"/>
                <a:cs typeface="Caladea"/>
              </a:rPr>
              <a:t>ResNet</a:t>
            </a:r>
            <a:endParaRPr sz="1400">
              <a:latin typeface="Caladea"/>
              <a:cs typeface="Calade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16386" y="945448"/>
            <a:ext cx="2199005" cy="1616075"/>
            <a:chOff x="6716386" y="945448"/>
            <a:chExt cx="2199005" cy="1616075"/>
          </a:xfrm>
        </p:grpSpPr>
        <p:sp>
          <p:nvSpPr>
            <p:cNvPr id="5" name="object 5"/>
            <p:cNvSpPr/>
            <p:nvPr/>
          </p:nvSpPr>
          <p:spPr>
            <a:xfrm>
              <a:off x="6716386" y="945448"/>
              <a:ext cx="2198995" cy="11066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53584" y="1757833"/>
              <a:ext cx="85090" cy="756285"/>
            </a:xfrm>
            <a:custGeom>
              <a:avLst/>
              <a:gdLst/>
              <a:ahLst/>
              <a:cxnLst/>
              <a:rect l="l" t="t" r="r" b="b"/>
              <a:pathLst>
                <a:path w="85090" h="756285">
                  <a:moveTo>
                    <a:pt x="0" y="0"/>
                  </a:moveTo>
                  <a:lnTo>
                    <a:pt x="84549" y="755910"/>
                  </a:lnTo>
                </a:path>
              </a:pathLst>
            </a:custGeom>
            <a:ln w="9524">
              <a:solidFill>
                <a:srgbClr val="69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22484" y="2511994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20449" y="44699"/>
                  </a:moveTo>
                  <a:lnTo>
                    <a:pt x="0" y="3499"/>
                  </a:lnTo>
                  <a:lnTo>
                    <a:pt x="31274" y="0"/>
                  </a:lnTo>
                  <a:lnTo>
                    <a:pt x="20449" y="44699"/>
                  </a:lnTo>
                  <a:close/>
                </a:path>
              </a:pathLst>
            </a:custGeom>
            <a:solidFill>
              <a:srgbClr val="695D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22484" y="2511994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0" y="3499"/>
                  </a:moveTo>
                  <a:lnTo>
                    <a:pt x="20449" y="44699"/>
                  </a:lnTo>
                  <a:lnTo>
                    <a:pt x="31274" y="0"/>
                  </a:lnTo>
                  <a:lnTo>
                    <a:pt x="0" y="3499"/>
                  </a:lnTo>
                  <a:close/>
                </a:path>
              </a:pathLst>
            </a:custGeom>
            <a:ln w="9524">
              <a:solidFill>
                <a:srgbClr val="69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018011" y="2635432"/>
            <a:ext cx="1746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00FF"/>
                </a:solidFill>
                <a:latin typeface="Noto Sans"/>
                <a:cs typeface="Noto Sans"/>
              </a:rPr>
              <a:t>FEATURE</a:t>
            </a:r>
            <a:r>
              <a:rPr sz="1600" b="1" spc="-60" dirty="0">
                <a:solidFill>
                  <a:srgbClr val="0000FF"/>
                </a:solidFill>
                <a:latin typeface="Noto Sans"/>
                <a:cs typeface="Noto Sans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Noto Sans"/>
                <a:cs typeface="Noto Sans"/>
              </a:rPr>
              <a:t>MATRIX</a:t>
            </a:r>
            <a:endParaRPr sz="160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</TotalTime>
  <Words>1232</Words>
  <Application>Microsoft Office PowerPoint</Application>
  <PresentationFormat>On-screen Show (16:9)</PresentationFormat>
  <Paragraphs>161</Paragraphs>
  <Slides>39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Caladea</vt:lpstr>
      <vt:lpstr>Calibri</vt:lpstr>
      <vt:lpstr>Calibri Light</vt:lpstr>
      <vt:lpstr>Carlito</vt:lpstr>
      <vt:lpstr>DejaVu Sans</vt:lpstr>
      <vt:lpstr>Noto Sans</vt:lpstr>
      <vt:lpstr>Office Theme</vt:lpstr>
      <vt:lpstr>Evaluating (and Improving) the  Correspondence Between Deep Neural  Networks and Human Representations</vt:lpstr>
      <vt:lpstr>PowerPoint Presentation</vt:lpstr>
      <vt:lpstr>P.A.G Project Overview</vt:lpstr>
      <vt:lpstr>Reweighting starts like RSA</vt:lpstr>
      <vt:lpstr>Evaluating the correspondence between representations</vt:lpstr>
      <vt:lpstr>Evaluating the correspondence  between representations</vt:lpstr>
      <vt:lpstr>Evaluating the correspondence between representations</vt:lpstr>
      <vt:lpstr>Evaluating the correspondence between representations</vt:lpstr>
      <vt:lpstr>Evaluating the correspondence between representations</vt:lpstr>
      <vt:lpstr>PowerPoint Presentation</vt:lpstr>
      <vt:lpstr>Evaluating the correspondence between representations</vt:lpstr>
      <vt:lpstr>Comparing networks</vt:lpstr>
      <vt:lpstr>Layers of networks</vt:lpstr>
      <vt:lpstr>Evaluating the correspondence between representations</vt:lpstr>
      <vt:lpstr>Evaluating the correspondence between representations</vt:lpstr>
      <vt:lpstr>Evaluating the correspondence between representations</vt:lpstr>
      <vt:lpstr>Evaluating the correspondence between representations</vt:lpstr>
      <vt:lpstr>Evaluating the correspondence between representations</vt:lpstr>
      <vt:lpstr>Evaluating the correspondence between representations</vt:lpstr>
      <vt:lpstr>PowerPoint Presentation</vt:lpstr>
      <vt:lpstr>Evaluating the correspondence between representations</vt:lpstr>
      <vt:lpstr>PowerPoint Presentation</vt:lpstr>
      <vt:lpstr>Evaluating the correspondence between representations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Improvement through feature adaptation</vt:lpstr>
      <vt:lpstr>Improvement through feature adaptation</vt:lpstr>
      <vt:lpstr>Improvement through feature adaptation</vt:lpstr>
      <vt:lpstr>Improvement through feature adaptation</vt:lpstr>
      <vt:lpstr>Inter-domain Transfer</vt:lpstr>
      <vt:lpstr>Discussion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(and Improving) the  Correspondence Between Deep Neural  Networks and Human Representations</dc:title>
  <cp:lastModifiedBy>Hasson Uri</cp:lastModifiedBy>
  <cp:revision>19</cp:revision>
  <dcterms:created xsi:type="dcterms:W3CDTF">2021-04-21T10:18:56Z</dcterms:created>
  <dcterms:modified xsi:type="dcterms:W3CDTF">2023-03-24T12:21:16Z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2021-04-21T00:00:00Z</vt:filetime>
  </property>
</Properties>
</file>